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4"/>
  </p:notesMasterIdLst>
  <p:sldIdLst>
    <p:sldId id="256" r:id="rId2"/>
    <p:sldId id="383" r:id="rId3"/>
    <p:sldId id="430" r:id="rId4"/>
    <p:sldId id="425" r:id="rId5"/>
    <p:sldId id="419" r:id="rId6"/>
    <p:sldId id="282" r:id="rId7"/>
    <p:sldId id="422" r:id="rId8"/>
    <p:sldId id="1055" r:id="rId9"/>
    <p:sldId id="623" r:id="rId10"/>
    <p:sldId id="931" r:id="rId11"/>
    <p:sldId id="423" r:id="rId12"/>
    <p:sldId id="420" r:id="rId13"/>
    <p:sldId id="424" r:id="rId14"/>
    <p:sldId id="429" r:id="rId15"/>
    <p:sldId id="433" r:id="rId16"/>
    <p:sldId id="434" r:id="rId17"/>
    <p:sldId id="435" r:id="rId18"/>
    <p:sldId id="436" r:id="rId19"/>
    <p:sldId id="437" r:id="rId20"/>
    <p:sldId id="426" r:id="rId21"/>
    <p:sldId id="427" r:id="rId22"/>
    <p:sldId id="432"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1406" userDrawn="1">
          <p15:clr>
            <a:srgbClr val="A4A3A4"/>
          </p15:clr>
        </p15:guide>
        <p15:guide id="3" pos="4422" userDrawn="1">
          <p15:clr>
            <a:srgbClr val="A4A3A4"/>
          </p15:clr>
        </p15:guide>
        <p15:guide id="4" orient="horz" pos="2845" userDrawn="1">
          <p15:clr>
            <a:srgbClr val="A4A3A4"/>
          </p15:clr>
        </p15:guide>
        <p15:guide id="5" orient="horz" pos="395" userDrawn="1">
          <p15:clr>
            <a:srgbClr val="A4A3A4"/>
          </p15:clr>
        </p15:guide>
        <p15:guide id="6" orient="horz" pos="985" userDrawn="1">
          <p15:clr>
            <a:srgbClr val="A4A3A4"/>
          </p15:clr>
        </p15:guide>
        <p15:guide id="7" orient="horz" pos="184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55213C-159E-92DB-75CF-A49723D2D803}" name="Pete Bell" initials="PB" userId="S::pete@gtandi.onmicrosoft.com::a0562efa-5e23-4a9e-9f28-778e7a9403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Iris Droue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D6BF93-06C3-41B7-BFF2-918102000BE7}">
  <a:tblStyle styleId="{BBD6BF93-06C3-41B7-BFF2-918102000BE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58"/>
  </p:normalViewPr>
  <p:slideViewPr>
    <p:cSldViewPr snapToGrid="0">
      <p:cViewPr varScale="1">
        <p:scale>
          <a:sx n="154" d="100"/>
          <a:sy n="154" d="100"/>
        </p:scale>
        <p:origin x="888" y="200"/>
      </p:cViewPr>
      <p:guideLst>
        <p:guide pos="1406"/>
        <p:guide pos="4422"/>
        <p:guide orient="horz" pos="2845"/>
        <p:guide orient="horz" pos="395"/>
        <p:guide orient="horz" pos="985"/>
        <p:guide orient="horz" pos="1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685800" y="4400556"/>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2" name="Google Shape;1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6"/>
            <a:ext cx="5486400" cy="36004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136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6"/>
            <a:ext cx="5486400" cy="36004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1679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6"/>
            <a:ext cx="5486400" cy="36004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9390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6"/>
            <a:ext cx="5486400" cy="36004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0495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6"/>
            <a:ext cx="5486400" cy="36004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431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6"/>
            <a:ext cx="5486400" cy="36004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46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6"/>
            <a:ext cx="5486400" cy="36004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210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6"/>
            <a:ext cx="5486400" cy="36004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9364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685800" y="4400556"/>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2" name="Google Shape;1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867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489f097c9_0_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205" name="Google Shape;205;g2e489f097c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753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6"/>
            <a:ext cx="5486400" cy="36004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4438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6"/>
            <a:ext cx="5486400" cy="36004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51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6"/>
            <a:ext cx="5486400" cy="36004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638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6"/>
            <a:ext cx="5486400" cy="36004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180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Why are we doing the study?</a:t>
            </a:r>
          </a:p>
          <a:p>
            <a:pPr eaLnBrk="1" hangingPunct="1"/>
            <a:r>
              <a:rPr lang="en-US" altLang="en-US"/>
              <a:t>What are the system characteristics – what is used</a:t>
            </a:r>
          </a:p>
          <a:p>
            <a:pPr eaLnBrk="1" hangingPunct="1"/>
            <a:r>
              <a:rPr lang="en-US" altLang="en-US"/>
              <a:t>What are the impacts associated with each phase (multi faceted)</a:t>
            </a:r>
          </a:p>
          <a:p>
            <a:pPr eaLnBrk="1" hangingPunct="1"/>
            <a:r>
              <a:rPr lang="en-US" altLang="en-US"/>
              <a:t>Interpretation of the results into understanding of system in support of action to improve it</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4FF336-EF7E-4C88-8237-A74615DF5B51}" type="slidenum">
              <a:rPr lang="en-US" altLang="en-US" smtClean="0"/>
              <a:pPr/>
              <a:t>8</a:t>
            </a:fld>
            <a:endParaRPr lang="en-US" altLang="en-US"/>
          </a:p>
        </p:txBody>
      </p:sp>
    </p:spTree>
    <p:extLst>
      <p:ext uri="{BB962C8B-B14F-4D97-AF65-F5344CB8AC3E}">
        <p14:creationId xmlns:p14="http://schemas.microsoft.com/office/powerpoint/2010/main" val="154450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679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6"/>
            <a:ext cx="5486400" cy="36004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944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Google Shape;14;p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5" name="Google Shape;15;p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6" name="Google Shape;16;p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9" name="Google Shape;19;p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20" name="Google Shape;20;p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5" name="Google Shape;35;p6"/>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 name="Google Shape;36;p6"/>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7" name="Google Shape;37;p6"/>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 name="Google Shape;38;p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39" name="Google Shape;39;p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40" name="Google Shape;40;p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44" name="Google Shape;44;p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45" name="Google Shape;45;p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8"/>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9" name="Google Shape;49;p8"/>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0" name="Google Shape;50;p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51" name="Google Shape;51;p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52" name="Google Shape;52;p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9"/>
          <p:cNvSpPr>
            <a:spLocks noGrp="1"/>
          </p:cNvSpPr>
          <p:nvPr>
            <p:ph type="pic" idx="2"/>
          </p:nvPr>
        </p:nvSpPr>
        <p:spPr>
          <a:xfrm>
            <a:off x="3887391" y="740569"/>
            <a:ext cx="4629150" cy="3655219"/>
          </a:xfrm>
          <a:prstGeom prst="rect">
            <a:avLst/>
          </a:prstGeom>
          <a:noFill/>
          <a:ln>
            <a:noFill/>
          </a:ln>
        </p:spPr>
      </p:sp>
      <p:sp>
        <p:nvSpPr>
          <p:cNvPr id="56" name="Google Shape;56;p9"/>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7" name="Google Shape;57;p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58" name="Google Shape;58;p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59" name="Google Shape;59;p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10"/>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3" name="Google Shape;63;p1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64" name="Google Shape;64;p1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65" name="Google Shape;65;p1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1"/>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70" name="Google Shape;70;p1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71" name="Google Shape;71;p1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9C3F-3D07-E64A-21C8-9F47A1533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801B3-B00D-52D9-21E5-9C44CB741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5CDAF-88F5-A86A-889A-620F2E13F132}"/>
              </a:ext>
            </a:extLst>
          </p:cNvPr>
          <p:cNvSpPr>
            <a:spLocks noGrp="1"/>
          </p:cNvSpPr>
          <p:nvPr>
            <p:ph type="dt" sz="half" idx="10"/>
          </p:nvPr>
        </p:nvSpPr>
        <p:spPr/>
        <p:txBody>
          <a:bodyPr/>
          <a:lstStyle/>
          <a:p>
            <a:fld id="{09B19B87-6092-46D4-9FEB-40BA40FC5708}" type="datetimeFigureOut">
              <a:rPr lang="en-US" smtClean="0"/>
              <a:t>5/13/25</a:t>
            </a:fld>
            <a:endParaRPr lang="en-US"/>
          </a:p>
        </p:txBody>
      </p:sp>
      <p:sp>
        <p:nvSpPr>
          <p:cNvPr id="5" name="Footer Placeholder 4">
            <a:extLst>
              <a:ext uri="{FF2B5EF4-FFF2-40B4-BE49-F238E27FC236}">
                <a16:creationId xmlns:a16="http://schemas.microsoft.com/office/drawing/2014/main" id="{A1B04D9C-634C-1409-165F-BFE384241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723E1-7BC4-3458-E285-4FBFFE46DC01}"/>
              </a:ext>
            </a:extLst>
          </p:cNvPr>
          <p:cNvSpPr>
            <a:spLocks noGrp="1"/>
          </p:cNvSpPr>
          <p:nvPr>
            <p:ph type="sldNum" sz="quarter" idx="12"/>
          </p:nvPr>
        </p:nvSpPr>
        <p:spPr/>
        <p:txBody>
          <a:bodyPr/>
          <a:lstStyle/>
          <a:p>
            <a:fld id="{16A41CCA-CE18-49F3-B0E7-605997144C9B}" type="slidenum">
              <a:rPr lang="en-US" smtClean="0"/>
              <a:t>‹#›</a:t>
            </a:fld>
            <a:endParaRPr lang="en-US"/>
          </a:p>
        </p:txBody>
      </p:sp>
    </p:spTree>
    <p:extLst>
      <p:ext uri="{BB962C8B-B14F-4D97-AF65-F5344CB8AC3E}">
        <p14:creationId xmlns:p14="http://schemas.microsoft.com/office/powerpoint/2010/main" val="267123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E437CC0B-72F9-1237-5A5A-4F4C6722B352}"/>
              </a:ext>
            </a:extLst>
          </p:cNvPr>
          <p:cNvPicPr>
            <a:picLocks noChangeAspect="1"/>
          </p:cNvPicPr>
          <p:nvPr userDrawn="1"/>
        </p:nvPicPr>
        <p:blipFill>
          <a:blip r:embed="rId11"/>
          <a:stretch>
            <a:fillRect/>
          </a:stretch>
        </p:blipFill>
        <p:spPr>
          <a:xfrm>
            <a:off x="8210257" y="4744018"/>
            <a:ext cx="715782" cy="26005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unsplash.com/@chrisleboutillier?utm_content=creditCopyText&amp;utm_medium=referral&amp;utm_source=unsplas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unsplash.com/photos/a-brown-cow-standing-next-to-a-wooden-fence-_iy-fCd5DZA?utm_content=creditCopyText&amp;utm_medium=referral&amp;utm_source=unsplash" TargetMode="External"/><Relationship Id="rId5" Type="http://schemas.openxmlformats.org/officeDocument/2006/relationships/hyperlink" Target="https://unsplash.com/@juanman61?utm_content=creditCopyText&amp;utm_medium=referral&amp;utm_source=unsplash" TargetMode="Externa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p:nvPr/>
        </p:nvSpPr>
        <p:spPr>
          <a:xfrm>
            <a:off x="0" y="0"/>
            <a:ext cx="9144000" cy="5143500"/>
          </a:xfrm>
          <a:prstGeom prst="rect">
            <a:avLst/>
          </a:prstGeom>
          <a:solidFill>
            <a:srgbClr val="3F3F3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
        <p:nvSpPr>
          <p:cNvPr id="126" name="Google Shape;126;p23"/>
          <p:cNvSpPr txBox="1"/>
          <p:nvPr/>
        </p:nvSpPr>
        <p:spPr>
          <a:xfrm>
            <a:off x="3447700" y="1588106"/>
            <a:ext cx="4610700" cy="282382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900"/>
              <a:buFont typeface="Arial"/>
              <a:buNone/>
            </a:pPr>
            <a:r>
              <a:rPr lang="en-GB" sz="2900" b="1" i="0" u="none" strike="noStrike" cap="none" dirty="0">
                <a:solidFill>
                  <a:schemeClr val="lt1"/>
                </a:solidFill>
                <a:latin typeface="Intro" panose="02000000000000000000" pitchFamily="2" charset="77"/>
                <a:ea typeface="Gill Sans"/>
                <a:cs typeface="Gill Sans"/>
                <a:sym typeface="Gill Sans"/>
              </a:rPr>
              <a:t>Trust. Built on Science</a:t>
            </a:r>
            <a:endParaRPr sz="800" b="0" i="0" u="none" strike="noStrike" cap="none" dirty="0">
              <a:solidFill>
                <a:schemeClr val="lt1"/>
              </a:solidFill>
              <a:latin typeface="Intro" panose="02000000000000000000" pitchFamily="2" charset="77"/>
              <a:ea typeface="Gill Sans"/>
              <a:cs typeface="Gill Sans"/>
              <a:sym typeface="Gill Sans"/>
            </a:endParaRPr>
          </a:p>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chemeClr val="lt1"/>
                </a:solidFill>
                <a:latin typeface="Intro" panose="02000000000000000000" pitchFamily="2" charset="77"/>
                <a:ea typeface="Gill Sans"/>
                <a:cs typeface="Gill Sans"/>
                <a:sym typeface="Gill Sans"/>
              </a:rPr>
              <a:t>Manufacturing a more sustainable future.  </a:t>
            </a:r>
          </a:p>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chemeClr val="lt1"/>
                </a:solidFill>
                <a:latin typeface="Intro" panose="02000000000000000000" pitchFamily="2" charset="77"/>
                <a:ea typeface="Gill Sans"/>
                <a:cs typeface="Gill Sans"/>
                <a:sym typeface="Gill Sans"/>
              </a:rPr>
              <a:t>Reducing business risk.</a:t>
            </a:r>
          </a:p>
          <a:p>
            <a:pPr marL="0" marR="0" lvl="0" indent="0" algn="ctr" rtl="0">
              <a:lnSpc>
                <a:spcPct val="100000"/>
              </a:lnSpc>
              <a:spcBef>
                <a:spcPts val="0"/>
              </a:spcBef>
              <a:spcAft>
                <a:spcPts val="0"/>
              </a:spcAft>
              <a:buClr>
                <a:srgbClr val="000000"/>
              </a:buClr>
              <a:buSzPts val="1500"/>
              <a:buFont typeface="Arial"/>
              <a:buNone/>
            </a:pPr>
            <a:endParaRPr lang="en-US" sz="1500" dirty="0">
              <a:solidFill>
                <a:schemeClr val="lt1"/>
              </a:solidFill>
              <a:latin typeface="Intro" panose="02000000000000000000" pitchFamily="2" charset="77"/>
              <a:ea typeface="Gill Sans"/>
              <a:cs typeface="Gill Sans"/>
              <a:sym typeface="Gill Sans"/>
            </a:endParaRPr>
          </a:p>
          <a:p>
            <a:pPr marL="0" marR="0" lvl="0" indent="0" algn="ctr" rtl="0">
              <a:lnSpc>
                <a:spcPct val="100000"/>
              </a:lnSpc>
              <a:spcBef>
                <a:spcPts val="0"/>
              </a:spcBef>
              <a:spcAft>
                <a:spcPts val="0"/>
              </a:spcAft>
              <a:buClr>
                <a:srgbClr val="000000"/>
              </a:buClr>
              <a:buSzPts val="1500"/>
              <a:buFont typeface="Arial"/>
              <a:buNone/>
            </a:pPr>
            <a:endParaRPr lang="en-US" sz="1500" b="0" i="0" u="none" strike="noStrike" cap="none" dirty="0">
              <a:solidFill>
                <a:schemeClr val="lt1"/>
              </a:solidFill>
              <a:latin typeface="Intro" panose="02000000000000000000" pitchFamily="2" charset="77"/>
              <a:ea typeface="Gill Sans"/>
              <a:cs typeface="Gill Sans"/>
              <a:sym typeface="Gill Sans"/>
            </a:endParaRPr>
          </a:p>
          <a:p>
            <a:pPr marL="0" marR="0" lvl="0" indent="0" algn="ctr" rtl="0">
              <a:lnSpc>
                <a:spcPct val="100000"/>
              </a:lnSpc>
              <a:spcBef>
                <a:spcPts val="0"/>
              </a:spcBef>
              <a:spcAft>
                <a:spcPts val="0"/>
              </a:spcAft>
              <a:buClr>
                <a:srgbClr val="000000"/>
              </a:buClr>
              <a:buSzPts val="1500"/>
              <a:buFont typeface="Arial"/>
              <a:buNone/>
            </a:pPr>
            <a:endParaRPr lang="en-US" sz="1500" dirty="0">
              <a:solidFill>
                <a:schemeClr val="lt1"/>
              </a:solidFill>
              <a:latin typeface="Intro" panose="02000000000000000000" pitchFamily="2" charset="77"/>
              <a:ea typeface="Gill Sans"/>
              <a:cs typeface="Gill Sans"/>
              <a:sym typeface="Gill Sans"/>
            </a:endParaRPr>
          </a:p>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chemeClr val="lt1"/>
                </a:solidFill>
                <a:latin typeface="Intro" panose="02000000000000000000" pitchFamily="2" charset="77"/>
                <a:ea typeface="Gill Sans"/>
                <a:cs typeface="Gill Sans"/>
                <a:sym typeface="Gill Sans"/>
              </a:rPr>
              <a:t>A presentation by [member] on behalf of the </a:t>
            </a:r>
          </a:p>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chemeClr val="lt1"/>
                </a:solidFill>
                <a:latin typeface="Intro" panose="02000000000000000000" pitchFamily="2" charset="77"/>
                <a:ea typeface="Gill Sans"/>
                <a:cs typeface="Gill Sans"/>
                <a:sym typeface="Gill Sans"/>
              </a:rPr>
              <a:t>Leather &amp; Hide Council of America</a:t>
            </a:r>
          </a:p>
          <a:p>
            <a:pPr marL="0" marR="0" lvl="0" indent="0" algn="ctr" rtl="0">
              <a:lnSpc>
                <a:spcPct val="100000"/>
              </a:lnSpc>
              <a:spcBef>
                <a:spcPts val="0"/>
              </a:spcBef>
              <a:spcAft>
                <a:spcPts val="0"/>
              </a:spcAft>
              <a:buClr>
                <a:srgbClr val="000000"/>
              </a:buClr>
              <a:buSzPts val="1500"/>
              <a:buFont typeface="Arial"/>
              <a:buNone/>
            </a:pPr>
            <a:endParaRPr lang="en-US" sz="1500" dirty="0">
              <a:solidFill>
                <a:schemeClr val="lt1"/>
              </a:solidFill>
              <a:latin typeface="Intro" panose="02000000000000000000" pitchFamily="2" charset="77"/>
              <a:ea typeface="Gill Sans"/>
              <a:cs typeface="Gill Sans"/>
              <a:sym typeface="Gill Sans"/>
            </a:endParaRPr>
          </a:p>
          <a:p>
            <a:pPr marL="0" marR="0" lvl="0" indent="0" algn="ctr" rtl="0">
              <a:lnSpc>
                <a:spcPct val="100000"/>
              </a:lnSpc>
              <a:spcBef>
                <a:spcPts val="0"/>
              </a:spcBef>
              <a:spcAft>
                <a:spcPts val="0"/>
              </a:spcAft>
              <a:buClr>
                <a:srgbClr val="000000"/>
              </a:buClr>
              <a:buSzPts val="1500"/>
              <a:buFont typeface="Arial"/>
              <a:buNone/>
            </a:pPr>
            <a:endParaRPr lang="en-US" sz="1500" b="0" i="0" u="none" strike="noStrike" cap="none" dirty="0">
              <a:solidFill>
                <a:schemeClr val="lt1"/>
              </a:solidFill>
              <a:latin typeface="Intro" panose="02000000000000000000" pitchFamily="2" charset="77"/>
              <a:ea typeface="Gill Sans"/>
              <a:cs typeface="Gill Sans"/>
              <a:sym typeface="Gill Sans"/>
            </a:endParaRPr>
          </a:p>
          <a:p>
            <a:pPr marL="0" marR="0" lvl="0" indent="0" algn="ctr" rtl="0">
              <a:lnSpc>
                <a:spcPct val="100000"/>
              </a:lnSpc>
              <a:spcBef>
                <a:spcPts val="0"/>
              </a:spcBef>
              <a:spcAft>
                <a:spcPts val="0"/>
              </a:spcAft>
              <a:buClr>
                <a:srgbClr val="000000"/>
              </a:buClr>
              <a:buSzPts val="1500"/>
              <a:buFont typeface="Arial"/>
              <a:buNone/>
            </a:pPr>
            <a:r>
              <a:rPr lang="en-US" sz="1500" dirty="0">
                <a:solidFill>
                  <a:schemeClr val="lt1"/>
                </a:solidFill>
                <a:latin typeface="Intro" panose="02000000000000000000" pitchFamily="2" charset="77"/>
                <a:ea typeface="Gill Sans"/>
                <a:cs typeface="Gill Sans"/>
                <a:sym typeface="Gill Sans"/>
              </a:rPr>
              <a:t>DATE</a:t>
            </a:r>
            <a:endParaRPr sz="1100" b="0" i="0" u="none" strike="noStrike" cap="none" dirty="0">
              <a:solidFill>
                <a:schemeClr val="lt1"/>
              </a:solidFill>
              <a:latin typeface="Intro" panose="02000000000000000000" pitchFamily="2" charset="77"/>
              <a:ea typeface="Gill Sans"/>
              <a:cs typeface="Gill Sans"/>
              <a:sym typeface="Gill Sans"/>
            </a:endParaRPr>
          </a:p>
        </p:txBody>
      </p:sp>
      <p:pic>
        <p:nvPicPr>
          <p:cNvPr id="2" name="Picture 1" descr="A white outline of a shield&#10;&#10;Description automatically generated">
            <a:extLst>
              <a:ext uri="{FF2B5EF4-FFF2-40B4-BE49-F238E27FC236}">
                <a16:creationId xmlns:a16="http://schemas.microsoft.com/office/drawing/2014/main" id="{0A743505-CA45-95FE-FE44-9F6B65E63226}"/>
              </a:ext>
            </a:extLst>
          </p:cNvPr>
          <p:cNvPicPr>
            <a:picLocks noChangeAspect="1"/>
          </p:cNvPicPr>
          <p:nvPr/>
        </p:nvPicPr>
        <p:blipFill>
          <a:blip r:embed="rId3"/>
          <a:stretch>
            <a:fillRect/>
          </a:stretch>
        </p:blipFill>
        <p:spPr>
          <a:xfrm>
            <a:off x="-2859433" y="-278370"/>
            <a:ext cx="5788617" cy="5788617"/>
          </a:xfrm>
          <a:prstGeom prst="rect">
            <a:avLst/>
          </a:prstGeom>
        </p:spPr>
      </p:pic>
      <p:pic>
        <p:nvPicPr>
          <p:cNvPr id="3" name="Picture 2" descr="A white letter on a black background&#10;&#10;Description automatically generated">
            <a:extLst>
              <a:ext uri="{FF2B5EF4-FFF2-40B4-BE49-F238E27FC236}">
                <a16:creationId xmlns:a16="http://schemas.microsoft.com/office/drawing/2014/main" id="{D70A14F5-3057-C185-7427-0F1BA26713DB}"/>
              </a:ext>
            </a:extLst>
          </p:cNvPr>
          <p:cNvPicPr>
            <a:picLocks noChangeAspect="1"/>
          </p:cNvPicPr>
          <p:nvPr/>
        </p:nvPicPr>
        <p:blipFill>
          <a:blip r:embed="rId4"/>
          <a:stretch>
            <a:fillRect/>
          </a:stretch>
        </p:blipFill>
        <p:spPr>
          <a:xfrm>
            <a:off x="8248378" y="4703735"/>
            <a:ext cx="691312" cy="2511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id="{36C73B20-8A46-4076-B42E-B625E0E1583A}"/>
              </a:ext>
            </a:extLst>
          </p:cNvPr>
          <p:cNvSpPr txBox="1"/>
          <p:nvPr/>
        </p:nvSpPr>
        <p:spPr>
          <a:xfrm>
            <a:off x="2065400" y="4673336"/>
            <a:ext cx="5063010" cy="485662"/>
          </a:xfrm>
          <a:prstGeom prst="rect">
            <a:avLst/>
          </a:prstGeom>
          <a:noFill/>
          <a:ln w="6350">
            <a:noFill/>
          </a:ln>
          <a:extLst>
            <a:ext uri="{91240B29-F687-4F45-9708-019B960494DF}">
              <a14:hiddenLine xmlns:a14="http://schemas.microsoft.com/office/drawing/2010/main" w="6350">
                <a:solidFill>
                  <a:prstClr val="black"/>
                </a:solidFill>
              </a14:hiddenLine>
            </a:ext>
          </a:extLst>
        </p:spPr>
        <p:txBody>
          <a:bodyPr rot="0" spcFirstLastPara="0" vert="horz" wrap="square" lIns="38576" tIns="19289" rIns="38576" bIns="19289" numCol="1" spcCol="0" rtlCol="0" fromWordArt="0" anchor="t" anchorCtr="0" forceAA="0" compatLnSpc="1">
            <a:prstTxWarp prst="textNoShape">
              <a:avLst/>
            </a:prstTxWarp>
            <a:noAutofit/>
          </a:bodyPr>
          <a:lstStyle/>
          <a:p>
            <a:pPr algn="ctr">
              <a:spcBef>
                <a:spcPts val="254"/>
              </a:spcBef>
              <a:spcAft>
                <a:spcPts val="254"/>
              </a:spcAft>
            </a:pPr>
            <a:r>
              <a:rPr lang="en-US" sz="900" dirty="0">
                <a:latin typeface="Calibri" panose="020F0502020204030204" pitchFamily="34" charset="0"/>
                <a:ea typeface="Calibri" panose="020F0502020204030204" pitchFamily="34" charset="0"/>
                <a:cs typeface="Calibri" panose="020F0502020204030204" pitchFamily="34" charset="0"/>
              </a:rPr>
              <a:t>Midpoint and endpoint categories in the </a:t>
            </a:r>
            <a:r>
              <a:rPr lang="en-US" sz="900" dirty="0" err="1">
                <a:latin typeface="Calibri" panose="020F0502020204030204" pitchFamily="34" charset="0"/>
                <a:ea typeface="Calibri" panose="020F0502020204030204" pitchFamily="34" charset="0"/>
                <a:cs typeface="Calibri" panose="020F0502020204030204" pitchFamily="34" charset="0"/>
              </a:rPr>
              <a:t>ReCiPe</a:t>
            </a:r>
            <a:r>
              <a:rPr lang="en-US" sz="900" dirty="0">
                <a:latin typeface="Calibri" panose="020F0502020204030204" pitchFamily="34" charset="0"/>
                <a:ea typeface="Calibri" panose="020F0502020204030204" pitchFamily="34" charset="0"/>
                <a:cs typeface="Calibri" panose="020F0502020204030204" pitchFamily="34" charset="0"/>
              </a:rPr>
              <a:t> impact assessment framework. Arrows represent causal pathways; inputs to midpoint categories are the lifecycle inventory. (</a:t>
            </a:r>
            <a:r>
              <a:rPr lang="en-US" sz="900" dirty="0" err="1">
                <a:latin typeface="Calibri" panose="020F0502020204030204" pitchFamily="34" charset="0"/>
                <a:ea typeface="Calibri" panose="020F0502020204030204" pitchFamily="34" charset="0"/>
                <a:cs typeface="Calibri" panose="020F0502020204030204" pitchFamily="34" charset="0"/>
              </a:rPr>
              <a:t>Verones</a:t>
            </a:r>
            <a:r>
              <a:rPr lang="en-US" sz="900" dirty="0">
                <a:latin typeface="Calibri" panose="020F0502020204030204" pitchFamily="34" charset="0"/>
                <a:ea typeface="Calibri" panose="020F0502020204030204" pitchFamily="34" charset="0"/>
                <a:cs typeface="Calibri" panose="020F0502020204030204" pitchFamily="34" charset="0"/>
              </a:rPr>
              <a:t> et al., 2020)</a:t>
            </a:r>
          </a:p>
        </p:txBody>
      </p:sp>
      <p:sp>
        <p:nvSpPr>
          <p:cNvPr id="5" name="Title 4">
            <a:extLst>
              <a:ext uri="{FF2B5EF4-FFF2-40B4-BE49-F238E27FC236}">
                <a16:creationId xmlns:a16="http://schemas.microsoft.com/office/drawing/2014/main" id="{BD0A45E1-97AC-4747-A09D-352A3DE44921}"/>
              </a:ext>
            </a:extLst>
          </p:cNvPr>
          <p:cNvSpPr>
            <a:spLocks noGrp="1"/>
          </p:cNvSpPr>
          <p:nvPr>
            <p:ph type="title" idx="4294967295"/>
          </p:nvPr>
        </p:nvSpPr>
        <p:spPr>
          <a:xfrm>
            <a:off x="281425" y="206503"/>
            <a:ext cx="8548946" cy="371353"/>
          </a:xfrm>
        </p:spPr>
        <p:txBody>
          <a:bodyPr spcFirstLastPara="1" vert="horz" wrap="square" lIns="38576" tIns="19289" rIns="38576" bIns="19289" rtlCol="0" anchor="ctr" anchorCtr="0">
            <a:spAutoFit/>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Life Cycle Impact Assessment (LCIA)</a:t>
            </a:r>
          </a:p>
        </p:txBody>
      </p:sp>
      <p:pic>
        <p:nvPicPr>
          <p:cNvPr id="7" name="Picture 6">
            <a:extLst>
              <a:ext uri="{FF2B5EF4-FFF2-40B4-BE49-F238E27FC236}">
                <a16:creationId xmlns:a16="http://schemas.microsoft.com/office/drawing/2014/main" id="{6472E65B-9FE5-D85F-C81E-3929CD80120C}"/>
              </a:ext>
            </a:extLst>
          </p:cNvPr>
          <p:cNvPicPr>
            <a:picLocks noChangeAspect="1"/>
          </p:cNvPicPr>
          <p:nvPr/>
        </p:nvPicPr>
        <p:blipFill>
          <a:blip r:embed="rId3"/>
          <a:stretch>
            <a:fillRect/>
          </a:stretch>
        </p:blipFill>
        <p:spPr>
          <a:xfrm>
            <a:off x="867906" y="916668"/>
            <a:ext cx="7435099" cy="3485548"/>
          </a:xfrm>
          <a:prstGeom prst="rect">
            <a:avLst/>
          </a:prstGeom>
        </p:spPr>
      </p:pic>
    </p:spTree>
    <p:extLst>
      <p:ext uri="{BB962C8B-B14F-4D97-AF65-F5344CB8AC3E}">
        <p14:creationId xmlns:p14="http://schemas.microsoft.com/office/powerpoint/2010/main" val="1856809839"/>
      </p:ext>
    </p:extLst>
  </p:cSld>
  <p:clrMapOvr>
    <a:masterClrMapping/>
  </p:clrMapOvr>
  <mc:AlternateContent xmlns:mc="http://schemas.openxmlformats.org/markup-compatibility/2006" xmlns:p14="http://schemas.microsoft.com/office/powerpoint/2010/main">
    <mc:Choice Requires="p14">
      <p:transition spd="slow" p14:dur="2000" advTm="178"/>
    </mc:Choice>
    <mc:Fallback xmlns="">
      <p:transition spd="slow" advTm="17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cxnSp>
        <p:nvCxnSpPr>
          <p:cNvPr id="147" name="Google Shape;147;p25"/>
          <p:cNvCxnSpPr/>
          <p:nvPr/>
        </p:nvCxnSpPr>
        <p:spPr>
          <a:xfrm>
            <a:off x="4546601" y="977899"/>
            <a:ext cx="0" cy="3187800"/>
          </a:xfrm>
          <a:prstGeom prst="straightConnector1">
            <a:avLst/>
          </a:prstGeom>
          <a:noFill/>
          <a:ln w="9525" cap="flat" cmpd="sng">
            <a:solidFill>
              <a:schemeClr val="tx1"/>
            </a:solidFill>
            <a:prstDash val="solid"/>
            <a:miter lim="800000"/>
            <a:headEnd type="none" w="sm" len="sm"/>
            <a:tailEnd type="none" w="sm" len="sm"/>
          </a:ln>
        </p:spPr>
      </p:cxnSp>
      <p:sp>
        <p:nvSpPr>
          <p:cNvPr id="148" name="Google Shape;148;p25"/>
          <p:cNvSpPr txBox="1"/>
          <p:nvPr/>
        </p:nvSpPr>
        <p:spPr>
          <a:xfrm>
            <a:off x="4825634" y="1384010"/>
            <a:ext cx="4017813" cy="2439099"/>
          </a:xfrm>
          <a:prstGeom prst="rect">
            <a:avLst/>
          </a:prstGeom>
          <a:noFill/>
          <a:ln>
            <a:noFill/>
          </a:ln>
        </p:spPr>
        <p:txBody>
          <a:bodyPr spcFirstLastPara="1" wrap="square" lIns="68575" tIns="34275" rIns="68575" bIns="34275" anchor="ctr" anchorCtr="0">
            <a:spAutoFit/>
          </a:bodyPr>
          <a:lstStyle/>
          <a:p>
            <a:pPr algn="ct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The L&amp;HCA LCA looks from field to tannery gate.</a:t>
            </a:r>
          </a:p>
          <a:p>
            <a:pPr algn="ct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algn="ct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It covers a range of environmental impact categories, including Global Warming Potential, fossil fuel usage, water and other impacts from biodiversity to soil health, marginal land use, fire management, nutrition and socio-economic factors. </a:t>
            </a:r>
          </a:p>
          <a:p>
            <a:pPr algn="ctr"/>
            <a:endPar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This detail allows the supply chain to conduct a more complete review of sourcing and production and integration of related ESG data. </a:t>
            </a:r>
          </a:p>
          <a:p>
            <a:pPr marL="0" marR="0" lvl="0" indent="0" algn="ctr" rtl="0">
              <a:lnSpc>
                <a:spcPct val="100000"/>
              </a:lnSpc>
              <a:spcBef>
                <a:spcPts val="0"/>
              </a:spcBef>
              <a:spcAft>
                <a:spcPts val="0"/>
              </a:spcAft>
              <a:buNone/>
            </a:pPr>
            <a:endPar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The report is available for free and is built on open-source data, transparent methodology and is under review for ISO conformity assessment. </a:t>
            </a:r>
            <a:endParaRPr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p:txBody>
      </p:sp>
      <p:sp>
        <p:nvSpPr>
          <p:cNvPr id="149" name="Google Shape;149;p25"/>
          <p:cNvSpPr txBox="1"/>
          <p:nvPr/>
        </p:nvSpPr>
        <p:spPr>
          <a:xfrm>
            <a:off x="4825634" y="568214"/>
            <a:ext cx="4017805" cy="80788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4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Addressing issues of importance</a:t>
            </a:r>
            <a:endParaRPr sz="105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9" name="Picture 8">
            <a:extLst>
              <a:ext uri="{FF2B5EF4-FFF2-40B4-BE49-F238E27FC236}">
                <a16:creationId xmlns:a16="http://schemas.microsoft.com/office/drawing/2014/main" id="{E2E56F44-5088-7F78-3D90-F36F36DF70A4}"/>
              </a:ext>
            </a:extLst>
          </p:cNvPr>
          <p:cNvPicPr>
            <a:picLocks noChangeAspect="1"/>
          </p:cNvPicPr>
          <p:nvPr/>
        </p:nvPicPr>
        <p:blipFill>
          <a:blip r:embed="rId3"/>
          <a:stretch>
            <a:fillRect/>
          </a:stretch>
        </p:blipFill>
        <p:spPr>
          <a:xfrm>
            <a:off x="513206" y="389044"/>
            <a:ext cx="3437637" cy="4088277"/>
          </a:xfrm>
          <a:prstGeom prst="rect">
            <a:avLst/>
          </a:prstGeom>
        </p:spPr>
      </p:pic>
    </p:spTree>
    <p:extLst>
      <p:ext uri="{BB962C8B-B14F-4D97-AF65-F5344CB8AC3E}">
        <p14:creationId xmlns:p14="http://schemas.microsoft.com/office/powerpoint/2010/main" val="175792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cxnSp>
        <p:nvCxnSpPr>
          <p:cNvPr id="147" name="Google Shape;147;p25"/>
          <p:cNvCxnSpPr/>
          <p:nvPr/>
        </p:nvCxnSpPr>
        <p:spPr>
          <a:xfrm>
            <a:off x="4075820" y="977850"/>
            <a:ext cx="0" cy="3187800"/>
          </a:xfrm>
          <a:prstGeom prst="straightConnector1">
            <a:avLst/>
          </a:prstGeom>
          <a:noFill/>
          <a:ln w="9525" cap="flat" cmpd="sng">
            <a:solidFill>
              <a:schemeClr val="tx1"/>
            </a:solidFill>
            <a:prstDash val="solid"/>
            <a:miter lim="800000"/>
            <a:headEnd type="none" w="sm" len="sm"/>
            <a:tailEnd type="none" w="sm" len="sm"/>
          </a:ln>
        </p:spPr>
      </p:cxnSp>
      <p:sp>
        <p:nvSpPr>
          <p:cNvPr id="148" name="Google Shape;148;p25"/>
          <p:cNvSpPr txBox="1"/>
          <p:nvPr/>
        </p:nvSpPr>
        <p:spPr>
          <a:xfrm>
            <a:off x="4417018" y="1476787"/>
            <a:ext cx="4268570" cy="2608376"/>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Taking a full life </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c</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ycle approach, leather has been assessed from the field to harvest, from tanning to finishing. </a:t>
            </a:r>
          </a:p>
          <a:p>
            <a:pPr marL="0" marR="0" lvl="0" indent="0" algn="ctr" rtl="0">
              <a:lnSpc>
                <a:spcPct val="100000"/>
              </a:lnSpc>
              <a:spcBef>
                <a:spcPts val="0"/>
              </a:spcBef>
              <a:spcAft>
                <a:spcPts val="0"/>
              </a:spcAft>
              <a:buNone/>
            </a:pPr>
            <a:endPar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Tracking back to the field highlights a recognized analytical gap in synthetics, which do not include the impact of oil exploration, extraction and, often</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 </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production.  </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This creates significant risk, from retooling production lines to</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 </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full ESG accounting and is recognized as one of the factors that incentivizes the use of plastics over leather. </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As </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 the L&amp;HCA </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better understands why and how leather use is good for the planet, </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it will answer questions, what are the impact benefits of using leather, </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how long does leather last compared to alternatives, and what this means for its impact profile.</a:t>
            </a:r>
            <a:endParaRPr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p:txBody>
      </p:sp>
      <p:sp>
        <p:nvSpPr>
          <p:cNvPr id="149" name="Google Shape;149;p25"/>
          <p:cNvSpPr txBox="1"/>
          <p:nvPr/>
        </p:nvSpPr>
        <p:spPr>
          <a:xfrm>
            <a:off x="4552812" y="566159"/>
            <a:ext cx="3956623" cy="80788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Prioritizing investment, reducing </a:t>
            </a:r>
            <a:r>
              <a:rPr lang="en-US" sz="24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commercial risk</a:t>
            </a:r>
            <a:endParaRPr sz="105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4" name="Picture 3" descr="Smoke coming out of a factory&#10;&#10;Description automatically generated">
            <a:extLst>
              <a:ext uri="{FF2B5EF4-FFF2-40B4-BE49-F238E27FC236}">
                <a16:creationId xmlns:a16="http://schemas.microsoft.com/office/drawing/2014/main" id="{9D29098E-B79D-457C-3EBB-65BD184B24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8048" y="627063"/>
            <a:ext cx="2691255" cy="3924300"/>
          </a:xfrm>
          <a:prstGeom prst="rect">
            <a:avLst/>
          </a:prstGeom>
        </p:spPr>
      </p:pic>
      <p:sp>
        <p:nvSpPr>
          <p:cNvPr id="7" name="TextBox 6">
            <a:extLst>
              <a:ext uri="{FF2B5EF4-FFF2-40B4-BE49-F238E27FC236}">
                <a16:creationId xmlns:a16="http://schemas.microsoft.com/office/drawing/2014/main" id="{1F1672A0-A07A-4462-DD53-AAAA857EAD43}"/>
              </a:ext>
            </a:extLst>
          </p:cNvPr>
          <p:cNvSpPr txBox="1"/>
          <p:nvPr/>
        </p:nvSpPr>
        <p:spPr>
          <a:xfrm>
            <a:off x="782934" y="4516438"/>
            <a:ext cx="4572000" cy="215444"/>
          </a:xfrm>
          <a:prstGeom prst="rect">
            <a:avLst/>
          </a:prstGeom>
          <a:noFill/>
        </p:spPr>
        <p:txBody>
          <a:bodyPr wrap="square">
            <a:spAutoFit/>
          </a:bodyPr>
          <a:lstStyle/>
          <a:p>
            <a:r>
              <a:rPr lang="en-GB" sz="800" b="0" i="0" dirty="0">
                <a:solidFill>
                  <a:schemeClr val="tx1"/>
                </a:solidFill>
                <a:effectLst/>
                <a:highlight>
                  <a:srgbClr val="F1F1F1"/>
                </a:highlight>
                <a:latin typeface="-apple-system"/>
              </a:rPr>
              <a:t>Photo by </a:t>
            </a:r>
            <a:r>
              <a:rPr lang="en-GB" sz="800" b="0" i="0" dirty="0">
                <a:solidFill>
                  <a:schemeClr val="tx1"/>
                </a:solidFill>
                <a:effectLst/>
                <a:highlight>
                  <a:srgbClr val="F1F1F1"/>
                </a:highlight>
                <a:latin typeface="-apple-system"/>
                <a:hlinkClick r:id="rId4">
                  <a:extLst>
                    <a:ext uri="{A12FA001-AC4F-418D-AE19-62706E023703}">
                      <ahyp:hlinkClr xmlns:ahyp="http://schemas.microsoft.com/office/drawing/2018/hyperlinkcolor" val="tx"/>
                    </a:ext>
                  </a:extLst>
                </a:hlinkClick>
              </a:rPr>
              <a:t>Chris LeBoutillier</a:t>
            </a:r>
            <a:r>
              <a:rPr lang="en-GB" sz="800" b="0" i="0" dirty="0">
                <a:solidFill>
                  <a:schemeClr val="tx1"/>
                </a:solidFill>
                <a:effectLst/>
                <a:highlight>
                  <a:srgbClr val="F1F1F1"/>
                </a:highlight>
                <a:latin typeface="-apple-system"/>
              </a:rPr>
              <a:t> </a:t>
            </a:r>
            <a:endParaRPr lang="en-GB" sz="800" dirty="0">
              <a:solidFill>
                <a:schemeClr val="tx1"/>
              </a:solidFill>
            </a:endParaRPr>
          </a:p>
        </p:txBody>
      </p:sp>
    </p:spTree>
    <p:extLst>
      <p:ext uri="{BB962C8B-B14F-4D97-AF65-F5344CB8AC3E}">
        <p14:creationId xmlns:p14="http://schemas.microsoft.com/office/powerpoint/2010/main" val="3759840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cxnSp>
        <p:nvCxnSpPr>
          <p:cNvPr id="147" name="Google Shape;147;p25"/>
          <p:cNvCxnSpPr/>
          <p:nvPr/>
        </p:nvCxnSpPr>
        <p:spPr>
          <a:xfrm>
            <a:off x="4546601" y="977899"/>
            <a:ext cx="0" cy="3187800"/>
          </a:xfrm>
          <a:prstGeom prst="straightConnector1">
            <a:avLst/>
          </a:prstGeom>
          <a:noFill/>
          <a:ln w="9525" cap="flat" cmpd="sng">
            <a:solidFill>
              <a:schemeClr val="tx1"/>
            </a:solidFill>
            <a:prstDash val="solid"/>
            <a:miter lim="800000"/>
            <a:headEnd type="none" w="sm" len="sm"/>
            <a:tailEnd type="none" w="sm" len="sm"/>
          </a:ln>
        </p:spPr>
      </p:cxnSp>
      <p:sp>
        <p:nvSpPr>
          <p:cNvPr id="148" name="Google Shape;148;p25"/>
          <p:cNvSpPr txBox="1"/>
          <p:nvPr/>
        </p:nvSpPr>
        <p:spPr>
          <a:xfrm>
            <a:off x="4689698" y="1467836"/>
            <a:ext cx="4146191" cy="2269822"/>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P</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eer reviewed for ISO conformance, the LCA can inform your ESG systems, reducing long term risk and delivering immediate improvements in your costs and production practices. </a:t>
            </a:r>
          </a:p>
          <a:p>
            <a:pPr marL="0" marR="0" lvl="0" indent="0" algn="ctr" rtl="0">
              <a:lnSpc>
                <a:spcPct val="100000"/>
              </a:lnSpc>
              <a:spcBef>
                <a:spcPts val="0"/>
              </a:spcBef>
              <a:spcAft>
                <a:spcPts val="0"/>
              </a:spcAft>
              <a:buNone/>
            </a:pPr>
            <a:endPar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This enables factual reporting, quantification and reduction of product’s carbon emissions profile.  </a:t>
            </a:r>
          </a:p>
          <a:p>
            <a:pPr marL="0" marR="0" lvl="0" indent="0" algn="ctr" rtl="0">
              <a:lnSpc>
                <a:spcPct val="100000"/>
              </a:lnSpc>
              <a:spcBef>
                <a:spcPts val="0"/>
              </a:spcBef>
              <a:spcAft>
                <a:spcPts val="0"/>
              </a:spcAft>
              <a:buNone/>
            </a:pPr>
            <a:endParaRPr lang="en-GB" sz="1100"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b="0" i="0" u="none" strike="noStrike" cap="none"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Gill Sans"/>
              </a:rPr>
              <a:t>For users going further, it can help the implementation of best practice, leading to a reduction in the level of plastic use benefitting the environment</a:t>
            </a:r>
            <a:r>
              <a:rPr lang="en-GB" sz="1100"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Gill Sans"/>
              </a:rPr>
              <a:t>, </a:t>
            </a:r>
            <a:r>
              <a:rPr lang="en-GB" sz="1100" b="0" i="0" u="none" strike="noStrike" cap="none"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Gill Sans"/>
              </a:rPr>
              <a:t>and fossil fuels and their impact on the climate. </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So</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 </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what do the findings mean for you?</a:t>
            </a:r>
          </a:p>
          <a:p>
            <a:pPr marL="0" marR="0" lvl="0" indent="0" algn="ctr" rtl="0">
              <a:lnSpc>
                <a:spcPct val="100000"/>
              </a:lnSpc>
              <a:spcBef>
                <a:spcPts val="0"/>
              </a:spcBef>
              <a:spcAft>
                <a:spcPts val="0"/>
              </a:spcAft>
              <a:buNone/>
            </a:pPr>
            <a:endParaRPr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p:txBody>
      </p:sp>
      <p:sp>
        <p:nvSpPr>
          <p:cNvPr id="149" name="Google Shape;149;p25"/>
          <p:cNvSpPr txBox="1"/>
          <p:nvPr/>
        </p:nvSpPr>
        <p:spPr>
          <a:xfrm>
            <a:off x="4839696" y="595766"/>
            <a:ext cx="3754113" cy="80788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4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Integrating into ESG reporting</a:t>
            </a:r>
            <a:endParaRPr sz="105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3074" name="Picture 2" descr="microscop">
            <a:extLst>
              <a:ext uri="{FF2B5EF4-FFF2-40B4-BE49-F238E27FC236}">
                <a16:creationId xmlns:a16="http://schemas.microsoft.com/office/drawing/2014/main" id="{682A735A-2366-E9B1-AB70-521CB8779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881" y="631404"/>
            <a:ext cx="2332618" cy="3919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286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4;p23">
            <a:extLst>
              <a:ext uri="{FF2B5EF4-FFF2-40B4-BE49-F238E27FC236}">
                <a16:creationId xmlns:a16="http://schemas.microsoft.com/office/drawing/2014/main" id="{04CECEB3-4C43-5B29-0500-3014524CB535}"/>
              </a:ext>
            </a:extLst>
          </p:cNvPr>
          <p:cNvSpPr/>
          <p:nvPr/>
        </p:nvSpPr>
        <p:spPr>
          <a:xfrm>
            <a:off x="0" y="0"/>
            <a:ext cx="9144000" cy="5143500"/>
          </a:xfrm>
          <a:prstGeom prst="rect">
            <a:avLst/>
          </a:prstGeom>
          <a:solidFill>
            <a:srgbClr val="3F3F3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
        <p:nvSpPr>
          <p:cNvPr id="3" name="Google Shape;126;p23">
            <a:extLst>
              <a:ext uri="{FF2B5EF4-FFF2-40B4-BE49-F238E27FC236}">
                <a16:creationId xmlns:a16="http://schemas.microsoft.com/office/drawing/2014/main" id="{C9CA29DF-A92B-08E0-C31E-24D1130337A8}"/>
              </a:ext>
            </a:extLst>
          </p:cNvPr>
          <p:cNvSpPr txBox="1"/>
          <p:nvPr/>
        </p:nvSpPr>
        <p:spPr>
          <a:xfrm>
            <a:off x="3199523" y="1421450"/>
            <a:ext cx="5149347" cy="23006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900"/>
              <a:buFont typeface="Arial"/>
              <a:buNone/>
            </a:pPr>
            <a:r>
              <a:rPr lang="en-GB" sz="2900" b="1" i="0" u="none" strike="noStrike" cap="none" dirty="0">
                <a:solidFill>
                  <a:schemeClr val="lt1"/>
                </a:solidFill>
                <a:latin typeface="Intro" panose="02000000000000000000" pitchFamily="2" charset="77"/>
                <a:ea typeface="Gill Sans"/>
                <a:cs typeface="Gill Sans"/>
                <a:sym typeface="Gill Sans"/>
              </a:rPr>
              <a:t>US hide and leather performs exceptionally in ESG terms. </a:t>
            </a:r>
          </a:p>
          <a:p>
            <a:pPr marL="0" marR="0" lvl="0" indent="0" algn="ctr" rtl="0">
              <a:lnSpc>
                <a:spcPct val="100000"/>
              </a:lnSpc>
              <a:spcBef>
                <a:spcPts val="0"/>
              </a:spcBef>
              <a:spcAft>
                <a:spcPts val="0"/>
              </a:spcAft>
              <a:buClr>
                <a:srgbClr val="000000"/>
              </a:buClr>
              <a:buSzPts val="2900"/>
              <a:buFont typeface="Arial"/>
              <a:buNone/>
            </a:pPr>
            <a:r>
              <a:rPr lang="en-GB" sz="2900" b="1" i="0" u="none" strike="noStrike" cap="none" dirty="0">
                <a:solidFill>
                  <a:schemeClr val="lt1"/>
                </a:solidFill>
                <a:latin typeface="Intro" panose="02000000000000000000" pitchFamily="2" charset="77"/>
                <a:ea typeface="Gill Sans"/>
                <a:cs typeface="Gill Sans"/>
                <a:sym typeface="Gill Sans"/>
              </a:rPr>
              <a:t>It is significantly more sustainable than previously </a:t>
            </a:r>
            <a:r>
              <a:rPr lang="en-GB" sz="2900" b="1" dirty="0">
                <a:solidFill>
                  <a:schemeClr val="lt1"/>
                </a:solidFill>
                <a:latin typeface="Intro" panose="02000000000000000000" pitchFamily="2" charset="77"/>
                <a:ea typeface="Gill Sans"/>
                <a:cs typeface="Gill Sans"/>
                <a:sym typeface="Gill Sans"/>
              </a:rPr>
              <a:t>understood</a:t>
            </a:r>
            <a:r>
              <a:rPr lang="en-GB" sz="2900" b="1" i="0" u="none" strike="noStrike" cap="none" dirty="0">
                <a:solidFill>
                  <a:schemeClr val="lt1"/>
                </a:solidFill>
                <a:latin typeface="Intro" panose="02000000000000000000" pitchFamily="2" charset="77"/>
                <a:ea typeface="Gill Sans"/>
                <a:cs typeface="Gill Sans"/>
                <a:sym typeface="Gill Sans"/>
              </a:rPr>
              <a:t>.</a:t>
            </a:r>
            <a:endParaRPr sz="1100" b="0" i="0" u="none" strike="noStrike" cap="none" dirty="0">
              <a:solidFill>
                <a:schemeClr val="lt1"/>
              </a:solidFill>
              <a:latin typeface="Intro" panose="02000000000000000000" pitchFamily="2" charset="77"/>
              <a:ea typeface="Gill Sans"/>
              <a:cs typeface="Gill Sans"/>
              <a:sym typeface="Gill Sans"/>
            </a:endParaRPr>
          </a:p>
        </p:txBody>
      </p:sp>
      <p:pic>
        <p:nvPicPr>
          <p:cNvPr id="4" name="Picture 3" descr="A white outline of a shield&#10;&#10;Description automatically generated">
            <a:extLst>
              <a:ext uri="{FF2B5EF4-FFF2-40B4-BE49-F238E27FC236}">
                <a16:creationId xmlns:a16="http://schemas.microsoft.com/office/drawing/2014/main" id="{E90E7C9E-9F92-AD29-D5F8-79460267D4C0}"/>
              </a:ext>
            </a:extLst>
          </p:cNvPr>
          <p:cNvPicPr>
            <a:picLocks noChangeAspect="1"/>
          </p:cNvPicPr>
          <p:nvPr/>
        </p:nvPicPr>
        <p:blipFill>
          <a:blip r:embed="rId2"/>
          <a:stretch>
            <a:fillRect/>
          </a:stretch>
        </p:blipFill>
        <p:spPr>
          <a:xfrm>
            <a:off x="-2859433" y="-278370"/>
            <a:ext cx="5788617" cy="5788617"/>
          </a:xfrm>
          <a:prstGeom prst="rect">
            <a:avLst/>
          </a:prstGeom>
        </p:spPr>
      </p:pic>
      <p:pic>
        <p:nvPicPr>
          <p:cNvPr id="5" name="Picture 4" descr="A white letter on a black background&#10;&#10;Description automatically generated">
            <a:extLst>
              <a:ext uri="{FF2B5EF4-FFF2-40B4-BE49-F238E27FC236}">
                <a16:creationId xmlns:a16="http://schemas.microsoft.com/office/drawing/2014/main" id="{8838A957-5412-8327-9666-40D10942FDA1}"/>
              </a:ext>
            </a:extLst>
          </p:cNvPr>
          <p:cNvPicPr>
            <a:picLocks noChangeAspect="1"/>
          </p:cNvPicPr>
          <p:nvPr/>
        </p:nvPicPr>
        <p:blipFill>
          <a:blip r:embed="rId3"/>
          <a:stretch>
            <a:fillRect/>
          </a:stretch>
        </p:blipFill>
        <p:spPr>
          <a:xfrm>
            <a:off x="8248378" y="4703735"/>
            <a:ext cx="691312" cy="251160"/>
          </a:xfrm>
          <a:prstGeom prst="rect">
            <a:avLst/>
          </a:prstGeom>
        </p:spPr>
      </p:pic>
    </p:spTree>
    <p:extLst>
      <p:ext uri="{BB962C8B-B14F-4D97-AF65-F5344CB8AC3E}">
        <p14:creationId xmlns:p14="http://schemas.microsoft.com/office/powerpoint/2010/main" val="1110782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6" name="Picture 5" descr="A cow standing next to a fence&#10;&#10;Description automatically generated">
            <a:extLst>
              <a:ext uri="{FF2B5EF4-FFF2-40B4-BE49-F238E27FC236}">
                <a16:creationId xmlns:a16="http://schemas.microsoft.com/office/drawing/2014/main" id="{F339A968-152A-893E-09FA-4D8FA0FD7823}"/>
              </a:ext>
            </a:extLst>
          </p:cNvPr>
          <p:cNvPicPr>
            <a:picLocks noChangeAspect="1"/>
          </p:cNvPicPr>
          <p:nvPr/>
        </p:nvPicPr>
        <p:blipFill>
          <a:blip r:embed="rId3"/>
          <a:stretch>
            <a:fillRect/>
          </a:stretch>
        </p:blipFill>
        <p:spPr>
          <a:xfrm>
            <a:off x="926496" y="639978"/>
            <a:ext cx="2611058" cy="3911385"/>
          </a:xfrm>
          <a:prstGeom prst="rect">
            <a:avLst/>
          </a:prstGeom>
        </p:spPr>
      </p:pic>
      <p:cxnSp>
        <p:nvCxnSpPr>
          <p:cNvPr id="147" name="Google Shape;147;p25"/>
          <p:cNvCxnSpPr/>
          <p:nvPr/>
        </p:nvCxnSpPr>
        <p:spPr>
          <a:xfrm>
            <a:off x="4546601" y="977899"/>
            <a:ext cx="0" cy="3187800"/>
          </a:xfrm>
          <a:prstGeom prst="straightConnector1">
            <a:avLst/>
          </a:prstGeom>
          <a:noFill/>
          <a:ln w="9525" cap="flat" cmpd="sng">
            <a:solidFill>
              <a:schemeClr val="tx1"/>
            </a:solidFill>
            <a:prstDash val="solid"/>
            <a:miter lim="800000"/>
            <a:headEnd type="none" w="sm" len="sm"/>
            <a:tailEnd type="none" w="sm" len="sm"/>
          </a:ln>
        </p:spPr>
      </p:cxnSp>
      <p:sp>
        <p:nvSpPr>
          <p:cNvPr id="148" name="Google Shape;148;p25"/>
          <p:cNvSpPr txBox="1"/>
          <p:nvPr/>
        </p:nvSpPr>
        <p:spPr>
          <a:xfrm>
            <a:off x="4572000" y="1223219"/>
            <a:ext cx="4354724" cy="2439099"/>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Full data can be found in the report.  In addition, there is continuing  research looking at different geographies, and research how leather’s relative durability reduces carbon cost over time.</a:t>
            </a:r>
            <a:r>
              <a:rPr lang="en-GB" sz="1100"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Gill Sans"/>
              </a:rPr>
              <a:t> </a:t>
            </a:r>
            <a:r>
              <a:rPr lang="en-GB" sz="1100" b="0" i="0" u="none" strike="noStrike" cap="none"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Gill Sans"/>
              </a:rPr>
              <a:t> </a:t>
            </a:r>
            <a:r>
              <a:rPr lang="en-GB" sz="1100"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Gill Sans"/>
              </a:rPr>
              <a:t>  </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Key findings of first phase data are presented over the following pages. We can arrange a meeting to discuss further with the research team or take additional questions for response.  </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b="1"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Notes: </a:t>
            </a:r>
          </a:p>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Modelling of multi-function outputs is critical for systems such as leather. Hide allocation values vary by a factor of five. Economic allocation is a last resort, per ISO guidelines.  Allocations for hide are indicated as below. </a:t>
            </a:r>
          </a:p>
          <a:p>
            <a:pPr marL="0" marR="0" lvl="0" indent="0" algn="ctr" rtl="0">
              <a:lnSpc>
                <a:spcPct val="100000"/>
              </a:lnSpc>
              <a:spcBef>
                <a:spcPts val="0"/>
              </a:spcBef>
              <a:spcAft>
                <a:spcPts val="0"/>
              </a:spcAft>
              <a:buNone/>
            </a:pPr>
            <a:endPar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endParaRPr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p:txBody>
      </p:sp>
      <p:sp>
        <p:nvSpPr>
          <p:cNvPr id="149" name="Google Shape;149;p25"/>
          <p:cNvSpPr txBox="1"/>
          <p:nvPr/>
        </p:nvSpPr>
        <p:spPr>
          <a:xfrm>
            <a:off x="4959457" y="578958"/>
            <a:ext cx="3603356" cy="438551"/>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Context and Data</a:t>
            </a:r>
            <a:endParaRPr sz="105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F856F218-E339-01DA-AFCB-2017B4041FCF}"/>
              </a:ext>
            </a:extLst>
          </p:cNvPr>
          <p:cNvPicPr>
            <a:picLocks noChangeAspect="1"/>
          </p:cNvPicPr>
          <p:nvPr/>
        </p:nvPicPr>
        <p:blipFill>
          <a:blip r:embed="rId4"/>
          <a:stretch>
            <a:fillRect/>
          </a:stretch>
        </p:blipFill>
        <p:spPr>
          <a:xfrm>
            <a:off x="4712162" y="3695828"/>
            <a:ext cx="4097946" cy="613789"/>
          </a:xfrm>
          <a:prstGeom prst="rect">
            <a:avLst/>
          </a:prstGeom>
        </p:spPr>
      </p:pic>
      <p:sp>
        <p:nvSpPr>
          <p:cNvPr id="4" name="TextBox 3">
            <a:extLst>
              <a:ext uri="{FF2B5EF4-FFF2-40B4-BE49-F238E27FC236}">
                <a16:creationId xmlns:a16="http://schemas.microsoft.com/office/drawing/2014/main" id="{60F1465D-AF0B-CA83-748F-8901C7AF2E06}"/>
              </a:ext>
            </a:extLst>
          </p:cNvPr>
          <p:cNvSpPr txBox="1"/>
          <p:nvPr/>
        </p:nvSpPr>
        <p:spPr>
          <a:xfrm>
            <a:off x="844657" y="4516438"/>
            <a:ext cx="4572000" cy="200055"/>
          </a:xfrm>
          <a:prstGeom prst="rect">
            <a:avLst/>
          </a:prstGeom>
          <a:noFill/>
        </p:spPr>
        <p:txBody>
          <a:bodyPr wrap="square">
            <a:spAutoFit/>
          </a:bodyPr>
          <a:lstStyle/>
          <a:p>
            <a:r>
              <a:rPr lang="en-GB" sz="700" b="0" i="0" dirty="0">
                <a:solidFill>
                  <a:srgbClr val="111111"/>
                </a:solidFill>
                <a:effectLst/>
                <a:highlight>
                  <a:srgbClr val="F1F1F1"/>
                </a:highlight>
                <a:latin typeface="-apple-system"/>
              </a:rPr>
              <a:t>Photo by </a:t>
            </a:r>
            <a:r>
              <a:rPr lang="en-GB" sz="700" b="0" i="0" dirty="0">
                <a:effectLst/>
                <a:highlight>
                  <a:srgbClr val="F1F1F1"/>
                </a:highlight>
                <a:latin typeface="-apple-system"/>
                <a:hlinkClick r:id="rId5"/>
              </a:rPr>
              <a:t>Juan Manuel Sanchez</a:t>
            </a:r>
            <a:r>
              <a:rPr lang="en-GB" sz="700" b="0" i="0" dirty="0">
                <a:solidFill>
                  <a:srgbClr val="111111"/>
                </a:solidFill>
                <a:effectLst/>
                <a:highlight>
                  <a:srgbClr val="F1F1F1"/>
                </a:highlight>
                <a:latin typeface="-apple-system"/>
              </a:rPr>
              <a:t> on </a:t>
            </a:r>
            <a:r>
              <a:rPr lang="en-GB" sz="700" b="0" i="0" dirty="0">
                <a:effectLst/>
                <a:highlight>
                  <a:srgbClr val="F1F1F1"/>
                </a:highlight>
                <a:latin typeface="-apple-system"/>
                <a:hlinkClick r:id="rId6"/>
              </a:rPr>
              <a:t>Unsplash</a:t>
            </a:r>
            <a:endParaRPr lang="en-GB" sz="700" dirty="0"/>
          </a:p>
        </p:txBody>
      </p:sp>
    </p:spTree>
    <p:extLst>
      <p:ext uri="{BB962C8B-B14F-4D97-AF65-F5344CB8AC3E}">
        <p14:creationId xmlns:p14="http://schemas.microsoft.com/office/powerpoint/2010/main" val="392966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8" name="Arrow: Down 7">
            <a:extLst>
              <a:ext uri="{FF2B5EF4-FFF2-40B4-BE49-F238E27FC236}">
                <a16:creationId xmlns:a16="http://schemas.microsoft.com/office/drawing/2014/main" id="{1A53F396-4DA0-EFC2-B808-81721F9C087D}"/>
              </a:ext>
            </a:extLst>
          </p:cNvPr>
          <p:cNvSpPr/>
          <p:nvPr/>
        </p:nvSpPr>
        <p:spPr>
          <a:xfrm>
            <a:off x="4269783" y="1425844"/>
            <a:ext cx="627681" cy="573438"/>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Google Shape;149;p25"/>
          <p:cNvSpPr txBox="1"/>
          <p:nvPr/>
        </p:nvSpPr>
        <p:spPr>
          <a:xfrm>
            <a:off x="164167" y="208211"/>
            <a:ext cx="8799967" cy="438551"/>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Field to Hide: Average </a:t>
            </a:r>
            <a:r>
              <a:rPr lang="en-US" sz="2400" b="1" u="sng"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hide</a:t>
            </a: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 figures and units - US </a:t>
            </a:r>
            <a:endParaRPr sz="105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id="{7C9E66A9-5F8A-F423-0CA1-BB42E96607A9}"/>
              </a:ext>
            </a:extLst>
          </p:cNvPr>
          <p:cNvPicPr>
            <a:picLocks noChangeAspect="1"/>
          </p:cNvPicPr>
          <p:nvPr/>
        </p:nvPicPr>
        <p:blipFill rotWithShape="1">
          <a:blip r:embed="rId3"/>
          <a:srcRect b="87275"/>
          <a:stretch/>
        </p:blipFill>
        <p:spPr>
          <a:xfrm>
            <a:off x="1658320" y="1024474"/>
            <a:ext cx="5832335" cy="517605"/>
          </a:xfrm>
          <a:prstGeom prst="rect">
            <a:avLst/>
          </a:prstGeom>
        </p:spPr>
      </p:pic>
      <p:pic>
        <p:nvPicPr>
          <p:cNvPr id="9" name="Picture 8">
            <a:extLst>
              <a:ext uri="{FF2B5EF4-FFF2-40B4-BE49-F238E27FC236}">
                <a16:creationId xmlns:a16="http://schemas.microsoft.com/office/drawing/2014/main" id="{E4692676-B5E9-5DDE-7CF7-AB240E45C2CC}"/>
              </a:ext>
            </a:extLst>
          </p:cNvPr>
          <p:cNvPicPr>
            <a:picLocks noChangeAspect="1"/>
          </p:cNvPicPr>
          <p:nvPr/>
        </p:nvPicPr>
        <p:blipFill rotWithShape="1">
          <a:blip r:embed="rId3"/>
          <a:srcRect t="25353"/>
          <a:stretch/>
        </p:blipFill>
        <p:spPr>
          <a:xfrm>
            <a:off x="1647984" y="1875298"/>
            <a:ext cx="5832335" cy="3036450"/>
          </a:xfrm>
          <a:prstGeom prst="rect">
            <a:avLst/>
          </a:prstGeom>
        </p:spPr>
      </p:pic>
      <p:sp>
        <p:nvSpPr>
          <p:cNvPr id="10" name="Google Shape;148;p25">
            <a:extLst>
              <a:ext uri="{FF2B5EF4-FFF2-40B4-BE49-F238E27FC236}">
                <a16:creationId xmlns:a16="http://schemas.microsoft.com/office/drawing/2014/main" id="{10053B42-2CE1-AC74-35F9-B788C9CC1D7F}"/>
              </a:ext>
            </a:extLst>
          </p:cNvPr>
          <p:cNvSpPr txBox="1"/>
          <p:nvPr/>
        </p:nvSpPr>
        <p:spPr>
          <a:xfrm>
            <a:off x="418459" y="712100"/>
            <a:ext cx="8316693" cy="407774"/>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Allocation depending on methodology.</a:t>
            </a:r>
          </a:p>
          <a:p>
            <a:pPr marL="0" marR="0" lvl="0" indent="0" algn="ctr" rtl="0">
              <a:lnSpc>
                <a:spcPct val="100000"/>
              </a:lnSpc>
              <a:spcBef>
                <a:spcPts val="0"/>
              </a:spcBef>
              <a:spcAft>
                <a:spcPts val="0"/>
              </a:spcAft>
              <a:buNone/>
            </a:pPr>
            <a:endParaRPr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p:txBody>
      </p:sp>
    </p:spTree>
    <p:extLst>
      <p:ext uri="{BB962C8B-B14F-4D97-AF65-F5344CB8AC3E}">
        <p14:creationId xmlns:p14="http://schemas.microsoft.com/office/powerpoint/2010/main" val="2486624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25"/>
          <p:cNvSpPr txBox="1"/>
          <p:nvPr/>
        </p:nvSpPr>
        <p:spPr>
          <a:xfrm>
            <a:off x="1472342" y="199249"/>
            <a:ext cx="6207070" cy="438551"/>
          </a:xfrm>
          <a:prstGeom prst="rect">
            <a:avLst/>
          </a:prstGeom>
          <a:noFill/>
          <a:ln>
            <a:noFill/>
          </a:ln>
        </p:spPr>
        <p:txBody>
          <a:bodyPr spcFirstLastPara="1" wrap="square" lIns="68575" tIns="34275" rIns="68575" bIns="34275" anchor="ctr" anchorCtr="0">
            <a:spAutoFit/>
          </a:bodyPr>
          <a:lstStyle/>
          <a:p>
            <a:pPr lvl="0" algn="ctr">
              <a:buSzPts val="2600"/>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Animal Husbandry Impacts: Average - US</a:t>
            </a:r>
            <a:endParaRPr sz="105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 name="Google Shape;148;p25">
            <a:extLst>
              <a:ext uri="{FF2B5EF4-FFF2-40B4-BE49-F238E27FC236}">
                <a16:creationId xmlns:a16="http://schemas.microsoft.com/office/drawing/2014/main" id="{DB657458-9421-C91A-D2A8-3CDE8D76EC0B}"/>
              </a:ext>
            </a:extLst>
          </p:cNvPr>
          <p:cNvSpPr txBox="1"/>
          <p:nvPr/>
        </p:nvSpPr>
        <p:spPr>
          <a:xfrm>
            <a:off x="1131376" y="797942"/>
            <a:ext cx="6850252" cy="577051"/>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Rational selection of allocations can eliminate the misinformation inherent in the some hide data. Using better data can impact actual impact categories, reducing CO2e emission allocation by 70% or more. </a:t>
            </a:r>
          </a:p>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[A US economic average has been used for headline presentation.]</a:t>
            </a:r>
            <a:endParaRPr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p:txBody>
      </p:sp>
      <p:pic>
        <p:nvPicPr>
          <p:cNvPr id="4" name="Picture 3">
            <a:extLst>
              <a:ext uri="{FF2B5EF4-FFF2-40B4-BE49-F238E27FC236}">
                <a16:creationId xmlns:a16="http://schemas.microsoft.com/office/drawing/2014/main" id="{01F38755-01B5-524E-F7C6-2E02FD8927C7}"/>
              </a:ext>
            </a:extLst>
          </p:cNvPr>
          <p:cNvPicPr>
            <a:picLocks noChangeAspect="1"/>
          </p:cNvPicPr>
          <p:nvPr/>
        </p:nvPicPr>
        <p:blipFill>
          <a:blip r:embed="rId3"/>
          <a:stretch>
            <a:fillRect/>
          </a:stretch>
        </p:blipFill>
        <p:spPr>
          <a:xfrm>
            <a:off x="1158240" y="1462389"/>
            <a:ext cx="6827520" cy="3055620"/>
          </a:xfrm>
          <a:prstGeom prst="rect">
            <a:avLst/>
          </a:prstGeom>
        </p:spPr>
      </p:pic>
    </p:spTree>
    <p:extLst>
      <p:ext uri="{BB962C8B-B14F-4D97-AF65-F5344CB8AC3E}">
        <p14:creationId xmlns:p14="http://schemas.microsoft.com/office/powerpoint/2010/main" val="3963471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Picture 2">
            <a:extLst>
              <a:ext uri="{FF2B5EF4-FFF2-40B4-BE49-F238E27FC236}">
                <a16:creationId xmlns:a16="http://schemas.microsoft.com/office/drawing/2014/main" id="{67535867-615F-24ED-D3F0-85E0A62E9382}"/>
              </a:ext>
            </a:extLst>
          </p:cNvPr>
          <p:cNvPicPr>
            <a:picLocks noChangeAspect="1"/>
          </p:cNvPicPr>
          <p:nvPr/>
        </p:nvPicPr>
        <p:blipFill>
          <a:blip r:embed="rId3">
            <a:grayscl/>
          </a:blip>
          <a:stretch>
            <a:fillRect/>
          </a:stretch>
        </p:blipFill>
        <p:spPr>
          <a:xfrm>
            <a:off x="2260617" y="1204648"/>
            <a:ext cx="4759308" cy="3454930"/>
          </a:xfrm>
          <a:prstGeom prst="rect">
            <a:avLst/>
          </a:prstGeom>
        </p:spPr>
      </p:pic>
      <p:sp>
        <p:nvSpPr>
          <p:cNvPr id="4" name="Google Shape;149;p25">
            <a:extLst>
              <a:ext uri="{FF2B5EF4-FFF2-40B4-BE49-F238E27FC236}">
                <a16:creationId xmlns:a16="http://schemas.microsoft.com/office/drawing/2014/main" id="{40D43A11-21A8-9910-981D-7AB82CE210CD}"/>
              </a:ext>
            </a:extLst>
          </p:cNvPr>
          <p:cNvSpPr txBox="1"/>
          <p:nvPr/>
        </p:nvSpPr>
        <p:spPr>
          <a:xfrm>
            <a:off x="1472342" y="199249"/>
            <a:ext cx="6207070" cy="438551"/>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Tanning Impacts: Leather average - global</a:t>
            </a:r>
            <a:endParaRPr sz="105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Google Shape;148;p25">
            <a:extLst>
              <a:ext uri="{FF2B5EF4-FFF2-40B4-BE49-F238E27FC236}">
                <a16:creationId xmlns:a16="http://schemas.microsoft.com/office/drawing/2014/main" id="{A1B3C5DE-1134-992B-EBE8-A57661F6F71D}"/>
              </a:ext>
            </a:extLst>
          </p:cNvPr>
          <p:cNvSpPr txBox="1"/>
          <p:nvPr/>
        </p:nvSpPr>
        <p:spPr>
          <a:xfrm>
            <a:off x="1565189" y="735347"/>
            <a:ext cx="6046573" cy="407774"/>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The following analysis is for the use of US hides for leather used in automotive and footwear. The functional unit for leather is one square meter.  </a:t>
            </a:r>
            <a:endParaRPr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p:txBody>
      </p:sp>
    </p:spTree>
    <p:extLst>
      <p:ext uri="{BB962C8B-B14F-4D97-AF65-F5344CB8AC3E}">
        <p14:creationId xmlns:p14="http://schemas.microsoft.com/office/powerpoint/2010/main" val="3963212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4" name="Google Shape;149;p25">
            <a:extLst>
              <a:ext uri="{FF2B5EF4-FFF2-40B4-BE49-F238E27FC236}">
                <a16:creationId xmlns:a16="http://schemas.microsoft.com/office/drawing/2014/main" id="{40D43A11-21A8-9910-981D-7AB82CE210CD}"/>
              </a:ext>
            </a:extLst>
          </p:cNvPr>
          <p:cNvSpPr txBox="1"/>
          <p:nvPr/>
        </p:nvSpPr>
        <p:spPr>
          <a:xfrm>
            <a:off x="959667" y="199249"/>
            <a:ext cx="6953062" cy="438551"/>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Impact by stage: The importance of sourcing</a:t>
            </a:r>
            <a:endParaRPr sz="105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Google Shape;148;p25">
            <a:extLst>
              <a:ext uri="{FF2B5EF4-FFF2-40B4-BE49-F238E27FC236}">
                <a16:creationId xmlns:a16="http://schemas.microsoft.com/office/drawing/2014/main" id="{A1B3C5DE-1134-992B-EBE8-A57661F6F71D}"/>
              </a:ext>
            </a:extLst>
          </p:cNvPr>
          <p:cNvSpPr txBox="1"/>
          <p:nvPr/>
        </p:nvSpPr>
        <p:spPr>
          <a:xfrm>
            <a:off x="805758" y="712100"/>
            <a:ext cx="7478163" cy="407774"/>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As reflected in the charts below, hides can reflect more than 50% of the environmental impact of leather production.  Using appropriate allocation factors and transparent data and methodologies is critical when evaluating and sourcing materials.  </a:t>
            </a:r>
            <a:endParaRPr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p:txBody>
      </p:sp>
      <p:pic>
        <p:nvPicPr>
          <p:cNvPr id="2" name="Picture 1">
            <a:extLst>
              <a:ext uri="{FF2B5EF4-FFF2-40B4-BE49-F238E27FC236}">
                <a16:creationId xmlns:a16="http://schemas.microsoft.com/office/drawing/2014/main" id="{3CF7AA43-FC86-7FFC-080A-413C7931382A}"/>
              </a:ext>
            </a:extLst>
          </p:cNvPr>
          <p:cNvPicPr>
            <a:picLocks noChangeAspect="1"/>
          </p:cNvPicPr>
          <p:nvPr/>
        </p:nvPicPr>
        <p:blipFill rotWithShape="1">
          <a:blip r:embed="rId3">
            <a:grayscl/>
          </a:blip>
          <a:srcRect l="1277" r="50057"/>
          <a:stretch/>
        </p:blipFill>
        <p:spPr>
          <a:xfrm>
            <a:off x="891152" y="1288529"/>
            <a:ext cx="3254491" cy="3533887"/>
          </a:xfrm>
          <a:prstGeom prst="rect">
            <a:avLst/>
          </a:prstGeom>
        </p:spPr>
      </p:pic>
      <p:pic>
        <p:nvPicPr>
          <p:cNvPr id="6" name="Picture 5">
            <a:extLst>
              <a:ext uri="{FF2B5EF4-FFF2-40B4-BE49-F238E27FC236}">
                <a16:creationId xmlns:a16="http://schemas.microsoft.com/office/drawing/2014/main" id="{8A41ABDC-FF13-FFD3-2C94-B456EB1872BD}"/>
              </a:ext>
            </a:extLst>
          </p:cNvPr>
          <p:cNvPicPr>
            <a:picLocks noChangeAspect="1"/>
          </p:cNvPicPr>
          <p:nvPr/>
        </p:nvPicPr>
        <p:blipFill rotWithShape="1">
          <a:blip r:embed="rId3">
            <a:grayscl/>
          </a:blip>
          <a:srcRect l="50097"/>
          <a:stretch/>
        </p:blipFill>
        <p:spPr>
          <a:xfrm>
            <a:off x="4835472" y="1288529"/>
            <a:ext cx="3337300" cy="3533887"/>
          </a:xfrm>
          <a:prstGeom prst="rect">
            <a:avLst/>
          </a:prstGeom>
        </p:spPr>
      </p:pic>
    </p:spTree>
    <p:extLst>
      <p:ext uri="{BB962C8B-B14F-4D97-AF65-F5344CB8AC3E}">
        <p14:creationId xmlns:p14="http://schemas.microsoft.com/office/powerpoint/2010/main" val="91231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9" name="Google Shape;209;p30"/>
          <p:cNvSpPr txBox="1"/>
          <p:nvPr/>
        </p:nvSpPr>
        <p:spPr>
          <a:xfrm>
            <a:off x="1429918" y="1333817"/>
            <a:ext cx="6284164" cy="1969770"/>
          </a:xfrm>
          <a:prstGeom prst="rect">
            <a:avLst/>
          </a:prstGeom>
          <a:noFill/>
          <a:ln>
            <a:noFill/>
          </a:ln>
        </p:spPr>
        <p:txBody>
          <a:bodyPr spcFirstLastPara="1" wrap="square" lIns="0" tIns="0" rIns="0" bIns="0" anchor="t" anchorCtr="0">
            <a:spAutoFit/>
          </a:bodyPr>
          <a:lstStyle/>
          <a:p>
            <a:pPr algn="ctr"/>
            <a:r>
              <a:rPr lang="en-GB"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 accurate is your data </a:t>
            </a:r>
            <a:r>
              <a:rPr lang="en-GB" sz="1600" b="1" dirty="0">
                <a:solidFill>
                  <a:schemeClr val="tx1"/>
                </a:solidFill>
                <a:latin typeface="Calibri" panose="020F0502020204030204" pitchFamily="34" charset="0"/>
                <a:ea typeface="Calibri" panose="020F0502020204030204" pitchFamily="34" charset="0"/>
                <a:cs typeface="Calibri" panose="020F0502020204030204" pitchFamily="34" charset="0"/>
              </a:rPr>
              <a:t>on </a:t>
            </a:r>
            <a:r>
              <a:rPr lang="en-GB"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impacts on the planet of the materials you use? How do you report that? And what brand and financial risks </a:t>
            </a:r>
            <a:r>
              <a:rPr lang="en-GB" sz="1600" b="1" dirty="0">
                <a:solidFill>
                  <a:schemeClr val="tx1"/>
                </a:solidFill>
                <a:latin typeface="Calibri" panose="020F0502020204030204" pitchFamily="34" charset="0"/>
                <a:ea typeface="Calibri" panose="020F0502020204030204" pitchFamily="34" charset="0"/>
                <a:cs typeface="Calibri" panose="020F0502020204030204" pitchFamily="34" charset="0"/>
              </a:rPr>
              <a:t>is your material choice is creating?</a:t>
            </a:r>
            <a:endParaRPr lang="en-GB"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The US leather industry has funded t</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 first market-specific, independent open-source Life Cycle Assessment for its materials.  </a:t>
            </a:r>
          </a:p>
          <a:p>
            <a:pPr algn="ctr"/>
            <a:endPar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think you will find the results interesting and of commercial value.</a:t>
            </a:r>
          </a:p>
        </p:txBody>
      </p:sp>
    </p:spTree>
    <p:extLst>
      <p:ext uri="{BB962C8B-B14F-4D97-AF65-F5344CB8AC3E}">
        <p14:creationId xmlns:p14="http://schemas.microsoft.com/office/powerpoint/2010/main" val="531085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4;p23">
            <a:extLst>
              <a:ext uri="{FF2B5EF4-FFF2-40B4-BE49-F238E27FC236}">
                <a16:creationId xmlns:a16="http://schemas.microsoft.com/office/drawing/2014/main" id="{04CECEB3-4C43-5B29-0500-3014524CB535}"/>
              </a:ext>
            </a:extLst>
          </p:cNvPr>
          <p:cNvSpPr/>
          <p:nvPr/>
        </p:nvSpPr>
        <p:spPr>
          <a:xfrm>
            <a:off x="0" y="0"/>
            <a:ext cx="9144000" cy="5143500"/>
          </a:xfrm>
          <a:prstGeom prst="rect">
            <a:avLst/>
          </a:prstGeom>
          <a:solidFill>
            <a:srgbClr val="3F3F3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
        <p:nvSpPr>
          <p:cNvPr id="3" name="Google Shape;126;p23">
            <a:extLst>
              <a:ext uri="{FF2B5EF4-FFF2-40B4-BE49-F238E27FC236}">
                <a16:creationId xmlns:a16="http://schemas.microsoft.com/office/drawing/2014/main" id="{C9CA29DF-A92B-08E0-C31E-24D1130337A8}"/>
              </a:ext>
            </a:extLst>
          </p:cNvPr>
          <p:cNvSpPr txBox="1"/>
          <p:nvPr/>
        </p:nvSpPr>
        <p:spPr>
          <a:xfrm>
            <a:off x="3964535" y="2223066"/>
            <a:ext cx="4610700" cy="2208267"/>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900"/>
              <a:buFont typeface="Arial"/>
              <a:buNone/>
            </a:pPr>
            <a:r>
              <a:rPr lang="en-GB" sz="2900" b="1" i="0" u="none" strike="noStrike" cap="none" dirty="0">
                <a:solidFill>
                  <a:schemeClr val="lt1"/>
                </a:solidFill>
                <a:latin typeface="Intro" panose="02000000000000000000" pitchFamily="2" charset="77"/>
                <a:ea typeface="Gill Sans"/>
                <a:cs typeface="Gill Sans"/>
                <a:sym typeface="Gill Sans"/>
              </a:rPr>
              <a:t>What it means for </a:t>
            </a:r>
          </a:p>
          <a:p>
            <a:pPr marL="0" marR="0" lvl="0" indent="0" algn="ctr" rtl="0">
              <a:lnSpc>
                <a:spcPct val="100000"/>
              </a:lnSpc>
              <a:spcBef>
                <a:spcPts val="0"/>
              </a:spcBef>
              <a:spcAft>
                <a:spcPts val="0"/>
              </a:spcAft>
              <a:buClr>
                <a:srgbClr val="000000"/>
              </a:buClr>
              <a:buSzPts val="2900"/>
              <a:buFont typeface="Arial"/>
              <a:buNone/>
            </a:pPr>
            <a:r>
              <a:rPr lang="en-GB" sz="2900" b="1" i="0" u="none" strike="noStrike" cap="none" dirty="0">
                <a:solidFill>
                  <a:schemeClr val="lt1"/>
                </a:solidFill>
                <a:latin typeface="Intro" panose="02000000000000000000" pitchFamily="2" charset="77"/>
                <a:ea typeface="Gill Sans"/>
                <a:cs typeface="Gill Sans"/>
                <a:sym typeface="Gill Sans"/>
              </a:rPr>
              <a:t>[client name]</a:t>
            </a:r>
          </a:p>
          <a:p>
            <a:pPr marL="0" marR="0" lvl="0" indent="0" algn="ctr" rtl="0">
              <a:lnSpc>
                <a:spcPct val="100000"/>
              </a:lnSpc>
              <a:spcBef>
                <a:spcPts val="0"/>
              </a:spcBef>
              <a:spcAft>
                <a:spcPts val="0"/>
              </a:spcAft>
              <a:buClr>
                <a:srgbClr val="000000"/>
              </a:buClr>
              <a:buSzPts val="1500"/>
              <a:buFont typeface="Arial"/>
              <a:buNone/>
            </a:pPr>
            <a:endParaRPr lang="en-US" sz="1500" b="0" i="0" u="none" strike="noStrike" cap="none" dirty="0">
              <a:solidFill>
                <a:schemeClr val="lt1"/>
              </a:solidFill>
              <a:latin typeface="Intro" panose="02000000000000000000" pitchFamily="2" charset="77"/>
              <a:ea typeface="Gill Sans"/>
              <a:cs typeface="Gill Sans"/>
              <a:sym typeface="Gill Sans"/>
            </a:endParaRPr>
          </a:p>
          <a:p>
            <a:pPr marL="0" marR="0" lvl="0" indent="0" algn="ctr" rtl="0">
              <a:lnSpc>
                <a:spcPct val="100000"/>
              </a:lnSpc>
              <a:spcBef>
                <a:spcPts val="0"/>
              </a:spcBef>
              <a:spcAft>
                <a:spcPts val="0"/>
              </a:spcAft>
              <a:buClr>
                <a:srgbClr val="000000"/>
              </a:buClr>
              <a:buSzPts val="1500"/>
              <a:buFont typeface="Arial"/>
              <a:buNone/>
            </a:pPr>
            <a:endParaRPr sz="1400" b="0" i="0" u="none" strike="noStrike" cap="none" dirty="0">
              <a:solidFill>
                <a:srgbClr val="000000"/>
              </a:solidFill>
              <a:latin typeface="Intro" panose="02000000000000000000" pitchFamily="2" charset="77"/>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dirty="0">
              <a:solidFill>
                <a:schemeClr val="lt1"/>
              </a:solidFill>
              <a:latin typeface="Intro" panose="02000000000000000000" pitchFamily="2" charset="77"/>
              <a:ea typeface="Gill Sans"/>
              <a:cs typeface="Gill Sans"/>
              <a:sym typeface="Gill Sans"/>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dirty="0">
              <a:solidFill>
                <a:schemeClr val="lt1"/>
              </a:solidFill>
              <a:latin typeface="Intro" panose="02000000000000000000" pitchFamily="2" charset="77"/>
              <a:ea typeface="Gill Sans"/>
              <a:cs typeface="Gill Sans"/>
              <a:sym typeface="Gill Sans"/>
            </a:endParaRPr>
          </a:p>
          <a:p>
            <a:pPr marL="0" marR="0" lvl="0" indent="0" algn="ctr" rtl="0">
              <a:lnSpc>
                <a:spcPct val="100000"/>
              </a:lnSpc>
              <a:spcBef>
                <a:spcPts val="0"/>
              </a:spcBef>
              <a:spcAft>
                <a:spcPts val="0"/>
              </a:spcAft>
              <a:buClr>
                <a:srgbClr val="000000"/>
              </a:buClr>
              <a:buSzPts val="1500"/>
              <a:buFont typeface="Arial"/>
              <a:buNone/>
            </a:pPr>
            <a:endParaRPr sz="1100" b="0" i="0" u="none" strike="noStrike" cap="none" dirty="0">
              <a:solidFill>
                <a:schemeClr val="lt1"/>
              </a:solidFill>
              <a:latin typeface="Intro" panose="02000000000000000000" pitchFamily="2" charset="77"/>
              <a:ea typeface="Gill Sans"/>
              <a:cs typeface="Gill Sans"/>
              <a:sym typeface="Gill Sans"/>
            </a:endParaRPr>
          </a:p>
          <a:p>
            <a:pPr marL="0" marR="0" lvl="0" indent="0" algn="ctr" rtl="0">
              <a:lnSpc>
                <a:spcPct val="100000"/>
              </a:lnSpc>
              <a:spcBef>
                <a:spcPts val="0"/>
              </a:spcBef>
              <a:spcAft>
                <a:spcPts val="0"/>
              </a:spcAft>
              <a:buClr>
                <a:srgbClr val="000000"/>
              </a:buClr>
              <a:buSzPts val="1500"/>
              <a:buFont typeface="Arial"/>
              <a:buNone/>
            </a:pPr>
            <a:endParaRPr sz="1100" b="0" i="0" u="none" strike="noStrike" cap="none" dirty="0">
              <a:solidFill>
                <a:schemeClr val="lt1"/>
              </a:solidFill>
              <a:latin typeface="Intro" panose="02000000000000000000" pitchFamily="2" charset="77"/>
              <a:ea typeface="Gill Sans"/>
              <a:cs typeface="Gill Sans"/>
              <a:sym typeface="Gill Sans"/>
            </a:endParaRPr>
          </a:p>
        </p:txBody>
      </p:sp>
      <p:pic>
        <p:nvPicPr>
          <p:cNvPr id="4" name="Picture 3" descr="A white letter on a black background&#10;&#10;Description automatically generated">
            <a:extLst>
              <a:ext uri="{FF2B5EF4-FFF2-40B4-BE49-F238E27FC236}">
                <a16:creationId xmlns:a16="http://schemas.microsoft.com/office/drawing/2014/main" id="{2BD6EC29-964A-3D7C-A878-08C739A7DDF9}"/>
              </a:ext>
            </a:extLst>
          </p:cNvPr>
          <p:cNvPicPr>
            <a:picLocks noChangeAspect="1"/>
          </p:cNvPicPr>
          <p:nvPr/>
        </p:nvPicPr>
        <p:blipFill>
          <a:blip r:embed="rId2"/>
          <a:stretch>
            <a:fillRect/>
          </a:stretch>
        </p:blipFill>
        <p:spPr>
          <a:xfrm>
            <a:off x="8248378" y="4703735"/>
            <a:ext cx="691312" cy="251160"/>
          </a:xfrm>
          <a:prstGeom prst="rect">
            <a:avLst/>
          </a:prstGeom>
        </p:spPr>
      </p:pic>
      <p:pic>
        <p:nvPicPr>
          <p:cNvPr id="5" name="Picture 4" descr="A white outline of a shield&#10;&#10;Description automatically generated">
            <a:extLst>
              <a:ext uri="{FF2B5EF4-FFF2-40B4-BE49-F238E27FC236}">
                <a16:creationId xmlns:a16="http://schemas.microsoft.com/office/drawing/2014/main" id="{C773635C-2CC7-25DC-F376-1E504A5336CC}"/>
              </a:ext>
            </a:extLst>
          </p:cNvPr>
          <p:cNvPicPr>
            <a:picLocks noChangeAspect="1"/>
          </p:cNvPicPr>
          <p:nvPr/>
        </p:nvPicPr>
        <p:blipFill>
          <a:blip r:embed="rId3"/>
          <a:stretch>
            <a:fillRect/>
          </a:stretch>
        </p:blipFill>
        <p:spPr>
          <a:xfrm>
            <a:off x="-2859433" y="-278370"/>
            <a:ext cx="5788617" cy="5788617"/>
          </a:xfrm>
          <a:prstGeom prst="rect">
            <a:avLst/>
          </a:prstGeom>
        </p:spPr>
      </p:pic>
    </p:spTree>
    <p:extLst>
      <p:ext uri="{BB962C8B-B14F-4D97-AF65-F5344CB8AC3E}">
        <p14:creationId xmlns:p14="http://schemas.microsoft.com/office/powerpoint/2010/main" val="1093931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cxnSp>
        <p:nvCxnSpPr>
          <p:cNvPr id="147" name="Google Shape;147;p25"/>
          <p:cNvCxnSpPr/>
          <p:nvPr/>
        </p:nvCxnSpPr>
        <p:spPr>
          <a:xfrm>
            <a:off x="4546601" y="977899"/>
            <a:ext cx="0" cy="3187800"/>
          </a:xfrm>
          <a:prstGeom prst="straightConnector1">
            <a:avLst/>
          </a:prstGeom>
          <a:noFill/>
          <a:ln w="9525" cap="flat" cmpd="sng">
            <a:solidFill>
              <a:schemeClr val="tx1"/>
            </a:solidFill>
            <a:prstDash val="solid"/>
            <a:miter lim="800000"/>
            <a:headEnd type="none" w="sm" len="sm"/>
            <a:tailEnd type="none" w="sm" len="sm"/>
          </a:ln>
        </p:spPr>
      </p:cxnSp>
      <p:sp>
        <p:nvSpPr>
          <p:cNvPr id="148" name="Google Shape;148;p25"/>
          <p:cNvSpPr txBox="1"/>
          <p:nvPr/>
        </p:nvSpPr>
        <p:spPr>
          <a:xfrm>
            <a:off x="4791989" y="1656043"/>
            <a:ext cx="3886200" cy="210054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Using the new LCA data - robust, rigorous, transparent and up-to-date, we can provide an initial estimate based on 2023 sales of the change in the key CO2e emissions metric.</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With the evaluation used we can identify immediate gains driven by animal husbandry sourcing where significant variance is identified.  </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Supplementary data is available on all key metrics based on a US average or aligned by husbandry type. </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endPar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p:txBody>
      </p:sp>
      <p:sp>
        <p:nvSpPr>
          <p:cNvPr id="149" name="Google Shape;149;p25"/>
          <p:cNvSpPr txBox="1"/>
          <p:nvPr/>
        </p:nvSpPr>
        <p:spPr>
          <a:xfrm>
            <a:off x="4597400" y="222538"/>
            <a:ext cx="4275379" cy="117721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Better</a:t>
            </a:r>
            <a:r>
              <a:rPr lang="en-US" sz="24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 insight, targeted investment and a reduced carbon footprint</a:t>
            </a:r>
            <a:endParaRPr sz="105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 name="Rectangle 1">
            <a:extLst>
              <a:ext uri="{FF2B5EF4-FFF2-40B4-BE49-F238E27FC236}">
                <a16:creationId xmlns:a16="http://schemas.microsoft.com/office/drawing/2014/main" id="{274E90CE-1686-F519-713A-1436EF597350}"/>
              </a:ext>
            </a:extLst>
          </p:cNvPr>
          <p:cNvSpPr/>
          <p:nvPr/>
        </p:nvSpPr>
        <p:spPr>
          <a:xfrm>
            <a:off x="1038053" y="1162372"/>
            <a:ext cx="2797778" cy="347162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Current leather usage 2023: </a:t>
            </a:r>
          </a:p>
          <a:p>
            <a:pPr algn="ctr"/>
            <a:r>
              <a:rPr lang="en-GB" dirty="0"/>
              <a:t>XXXXX sqm</a:t>
            </a:r>
          </a:p>
          <a:p>
            <a:pPr algn="ctr"/>
            <a:endParaRPr lang="en-GB" dirty="0"/>
          </a:p>
          <a:p>
            <a:pPr algn="ctr"/>
            <a:r>
              <a:rPr lang="en-GB" b="1" dirty="0"/>
              <a:t>Higg Index Carbon Estimate:</a:t>
            </a:r>
          </a:p>
          <a:p>
            <a:pPr algn="ctr"/>
            <a:r>
              <a:rPr lang="en-GB" dirty="0"/>
              <a:t>XXXX tonnes CO2e</a:t>
            </a:r>
          </a:p>
          <a:p>
            <a:pPr algn="ctr"/>
            <a:endParaRPr lang="en-GB" dirty="0"/>
          </a:p>
          <a:p>
            <a:pPr algn="ctr"/>
            <a:r>
              <a:rPr lang="en-GB" b="1" dirty="0"/>
              <a:t>LCA US leather estimate:</a:t>
            </a:r>
          </a:p>
          <a:p>
            <a:pPr algn="ctr"/>
            <a:r>
              <a:rPr lang="en-GB" dirty="0"/>
              <a:t>XXXX tonnes CO2e</a:t>
            </a:r>
          </a:p>
          <a:p>
            <a:pPr algn="ctr"/>
            <a:endParaRPr lang="en-GB" dirty="0"/>
          </a:p>
          <a:p>
            <a:pPr algn="ctr"/>
            <a:r>
              <a:rPr lang="en-GB" b="1" dirty="0"/>
              <a:t>Total estimated change: </a:t>
            </a:r>
          </a:p>
          <a:p>
            <a:pPr algn="ctr"/>
            <a:r>
              <a:rPr lang="en-GB" dirty="0"/>
              <a:t>XXXX tonnes CO2e / XX%</a:t>
            </a:r>
          </a:p>
        </p:txBody>
      </p:sp>
      <p:sp>
        <p:nvSpPr>
          <p:cNvPr id="3" name="Rectangle 2">
            <a:extLst>
              <a:ext uri="{FF2B5EF4-FFF2-40B4-BE49-F238E27FC236}">
                <a16:creationId xmlns:a16="http://schemas.microsoft.com/office/drawing/2014/main" id="{C2A46490-B968-C1FA-2114-778A51597A65}"/>
              </a:ext>
            </a:extLst>
          </p:cNvPr>
          <p:cNvSpPr/>
          <p:nvPr/>
        </p:nvSpPr>
        <p:spPr>
          <a:xfrm>
            <a:off x="1038053" y="229890"/>
            <a:ext cx="2797778" cy="8306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Insert Logo Here</a:t>
            </a:r>
            <a:endParaRPr lang="en-GB" dirty="0">
              <a:solidFill>
                <a:schemeClr val="tx1"/>
              </a:solidFill>
            </a:endParaRPr>
          </a:p>
        </p:txBody>
      </p:sp>
    </p:spTree>
    <p:extLst>
      <p:ext uri="{BB962C8B-B14F-4D97-AF65-F5344CB8AC3E}">
        <p14:creationId xmlns:p14="http://schemas.microsoft.com/office/powerpoint/2010/main" val="944786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p:nvPr/>
        </p:nvSpPr>
        <p:spPr>
          <a:xfrm>
            <a:off x="0" y="0"/>
            <a:ext cx="9144000" cy="5143500"/>
          </a:xfrm>
          <a:prstGeom prst="rect">
            <a:avLst/>
          </a:prstGeom>
          <a:solidFill>
            <a:srgbClr val="3F3F3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
        <p:nvSpPr>
          <p:cNvPr id="126" name="Google Shape;126;p23"/>
          <p:cNvSpPr txBox="1"/>
          <p:nvPr/>
        </p:nvSpPr>
        <p:spPr>
          <a:xfrm>
            <a:off x="3463871" y="1979525"/>
            <a:ext cx="4610700" cy="23006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900"/>
              <a:buFont typeface="Arial"/>
              <a:buNone/>
            </a:pPr>
            <a:r>
              <a:rPr lang="en-GB" sz="2900" b="1" i="0" u="none" strike="noStrike" cap="none" dirty="0">
                <a:solidFill>
                  <a:schemeClr val="lt1"/>
                </a:solidFill>
                <a:latin typeface="Intro" panose="02000000000000000000" pitchFamily="2" charset="77"/>
                <a:ea typeface="Gill Sans"/>
                <a:cs typeface="Gill Sans"/>
                <a:sym typeface="Gill Sans"/>
              </a:rPr>
              <a:t>Thank You</a:t>
            </a:r>
          </a:p>
          <a:p>
            <a:pPr marL="0" marR="0" lvl="0" indent="0" algn="ctr" rtl="0">
              <a:lnSpc>
                <a:spcPct val="100000"/>
              </a:lnSpc>
              <a:spcBef>
                <a:spcPts val="0"/>
              </a:spcBef>
              <a:spcAft>
                <a:spcPts val="0"/>
              </a:spcAft>
              <a:buClr>
                <a:srgbClr val="000000"/>
              </a:buClr>
              <a:buSzPts val="2900"/>
              <a:buFont typeface="Arial"/>
              <a:buNone/>
            </a:pPr>
            <a:endParaRPr lang="en-GB" sz="2900" b="1" dirty="0">
              <a:solidFill>
                <a:schemeClr val="lt1"/>
              </a:solidFill>
              <a:latin typeface="Intro" panose="02000000000000000000" pitchFamily="2" charset="77"/>
              <a:ea typeface="Gill Sans"/>
              <a:cs typeface="Gill Sans"/>
              <a:sym typeface="Gill Sans"/>
            </a:endParaRPr>
          </a:p>
          <a:p>
            <a:pPr marL="0" marR="0" lvl="0" indent="0" algn="ctr" rtl="0">
              <a:lnSpc>
                <a:spcPct val="100000"/>
              </a:lnSpc>
              <a:spcBef>
                <a:spcPts val="0"/>
              </a:spcBef>
              <a:spcAft>
                <a:spcPts val="0"/>
              </a:spcAft>
              <a:buClr>
                <a:srgbClr val="000000"/>
              </a:buClr>
              <a:buSzPts val="2900"/>
              <a:buFont typeface="Arial"/>
              <a:buNone/>
            </a:pPr>
            <a:r>
              <a:rPr lang="en-GB" sz="2900" b="1" i="0" u="none" strike="noStrike" cap="none" dirty="0">
                <a:solidFill>
                  <a:schemeClr val="lt1"/>
                </a:solidFill>
                <a:latin typeface="Intro" panose="02000000000000000000" pitchFamily="2" charset="77"/>
                <a:ea typeface="Gill Sans"/>
                <a:cs typeface="Gill Sans"/>
                <a:sym typeface="Gill Sans"/>
              </a:rPr>
              <a:t>C</a:t>
            </a:r>
            <a:r>
              <a:rPr lang="en-GB" sz="2900" b="1" dirty="0">
                <a:solidFill>
                  <a:schemeClr val="lt1"/>
                </a:solidFill>
                <a:latin typeface="Intro" panose="02000000000000000000" pitchFamily="2" charset="77"/>
                <a:ea typeface="Gill Sans"/>
                <a:cs typeface="Gill Sans"/>
                <a:sym typeface="Gill Sans"/>
              </a:rPr>
              <a:t>TA</a:t>
            </a:r>
          </a:p>
          <a:p>
            <a:pPr marL="0" marR="0" lvl="0" indent="0" algn="ctr" rtl="0">
              <a:lnSpc>
                <a:spcPct val="100000"/>
              </a:lnSpc>
              <a:spcBef>
                <a:spcPts val="0"/>
              </a:spcBef>
              <a:spcAft>
                <a:spcPts val="0"/>
              </a:spcAft>
              <a:buClr>
                <a:srgbClr val="000000"/>
              </a:buClr>
              <a:buSzPts val="2900"/>
              <a:buFont typeface="Arial"/>
              <a:buNone/>
            </a:pPr>
            <a:r>
              <a:rPr lang="en-GB" sz="2900" b="1" i="0" u="none" strike="noStrike" cap="none" dirty="0">
                <a:solidFill>
                  <a:schemeClr val="lt1"/>
                </a:solidFill>
                <a:latin typeface="Intro" panose="02000000000000000000" pitchFamily="2" charset="77"/>
                <a:ea typeface="Gill Sans"/>
                <a:cs typeface="Gill Sans"/>
                <a:sym typeface="Gill Sans"/>
              </a:rPr>
              <a:t>Membership</a:t>
            </a:r>
          </a:p>
          <a:p>
            <a:pPr marL="0" marR="0" lvl="0" indent="0" algn="ctr" rtl="0">
              <a:lnSpc>
                <a:spcPct val="100000"/>
              </a:lnSpc>
              <a:spcBef>
                <a:spcPts val="0"/>
              </a:spcBef>
              <a:spcAft>
                <a:spcPts val="0"/>
              </a:spcAft>
              <a:buClr>
                <a:srgbClr val="000000"/>
              </a:buClr>
              <a:buSzPts val="2900"/>
              <a:buFont typeface="Arial"/>
              <a:buNone/>
            </a:pPr>
            <a:r>
              <a:rPr lang="en-GB" sz="2900" b="1">
                <a:solidFill>
                  <a:schemeClr val="lt1"/>
                </a:solidFill>
                <a:latin typeface="Intro" panose="02000000000000000000" pitchFamily="2" charset="77"/>
                <a:ea typeface="Gill Sans"/>
                <a:cs typeface="Gill Sans"/>
                <a:sym typeface="Gill Sans"/>
              </a:rPr>
              <a:t>LCA With LRL</a:t>
            </a:r>
            <a:endParaRPr lang="en-GB" sz="2900" b="1" i="0" u="none" strike="noStrike" cap="none" dirty="0">
              <a:solidFill>
                <a:schemeClr val="lt1"/>
              </a:solidFill>
              <a:latin typeface="Intro" panose="02000000000000000000" pitchFamily="2" charset="77"/>
              <a:ea typeface="Gill Sans"/>
              <a:cs typeface="Gill Sans"/>
              <a:sym typeface="Gill Sans"/>
            </a:endParaRPr>
          </a:p>
        </p:txBody>
      </p:sp>
      <p:pic>
        <p:nvPicPr>
          <p:cNvPr id="3" name="Picture 2" descr="A white outline of a shield&#10;&#10;Description automatically generated">
            <a:extLst>
              <a:ext uri="{FF2B5EF4-FFF2-40B4-BE49-F238E27FC236}">
                <a16:creationId xmlns:a16="http://schemas.microsoft.com/office/drawing/2014/main" id="{F958DC25-34F6-2293-9056-E66CB48BBD31}"/>
              </a:ext>
            </a:extLst>
          </p:cNvPr>
          <p:cNvPicPr>
            <a:picLocks noChangeAspect="1"/>
          </p:cNvPicPr>
          <p:nvPr/>
        </p:nvPicPr>
        <p:blipFill>
          <a:blip r:embed="rId3"/>
          <a:stretch>
            <a:fillRect/>
          </a:stretch>
        </p:blipFill>
        <p:spPr>
          <a:xfrm>
            <a:off x="-2859433" y="-278370"/>
            <a:ext cx="5788617" cy="5788617"/>
          </a:xfrm>
          <a:prstGeom prst="rect">
            <a:avLst/>
          </a:prstGeom>
        </p:spPr>
      </p:pic>
      <p:pic>
        <p:nvPicPr>
          <p:cNvPr id="11" name="Picture 10" descr="A white letter on a black background&#10;&#10;Description automatically generated">
            <a:extLst>
              <a:ext uri="{FF2B5EF4-FFF2-40B4-BE49-F238E27FC236}">
                <a16:creationId xmlns:a16="http://schemas.microsoft.com/office/drawing/2014/main" id="{35F56CFF-AF2F-35E6-620F-C082283370E5}"/>
              </a:ext>
            </a:extLst>
          </p:cNvPr>
          <p:cNvPicPr>
            <a:picLocks noChangeAspect="1"/>
          </p:cNvPicPr>
          <p:nvPr/>
        </p:nvPicPr>
        <p:blipFill>
          <a:blip r:embed="rId4"/>
          <a:stretch>
            <a:fillRect/>
          </a:stretch>
        </p:blipFill>
        <p:spPr>
          <a:xfrm>
            <a:off x="8248378" y="4703735"/>
            <a:ext cx="691312" cy="251160"/>
          </a:xfrm>
          <a:prstGeom prst="rect">
            <a:avLst/>
          </a:prstGeom>
        </p:spPr>
      </p:pic>
    </p:spTree>
    <p:extLst>
      <p:ext uri="{BB962C8B-B14F-4D97-AF65-F5344CB8AC3E}">
        <p14:creationId xmlns:p14="http://schemas.microsoft.com/office/powerpoint/2010/main" val="145054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cxnSp>
        <p:nvCxnSpPr>
          <p:cNvPr id="147" name="Google Shape;147;p25"/>
          <p:cNvCxnSpPr/>
          <p:nvPr/>
        </p:nvCxnSpPr>
        <p:spPr>
          <a:xfrm>
            <a:off x="3894751" y="983514"/>
            <a:ext cx="0" cy="3187800"/>
          </a:xfrm>
          <a:prstGeom prst="straightConnector1">
            <a:avLst/>
          </a:prstGeom>
          <a:noFill/>
          <a:ln w="9525" cap="flat" cmpd="sng">
            <a:solidFill>
              <a:schemeClr val="tx1"/>
            </a:solidFill>
            <a:prstDash val="solid"/>
            <a:miter lim="800000"/>
            <a:headEnd type="none" w="sm" len="sm"/>
            <a:tailEnd type="none" w="sm" len="sm"/>
          </a:ln>
        </p:spPr>
      </p:cxnSp>
      <p:sp>
        <p:nvSpPr>
          <p:cNvPr id="148" name="Google Shape;148;p25"/>
          <p:cNvSpPr txBox="1"/>
          <p:nvPr/>
        </p:nvSpPr>
        <p:spPr>
          <a:xfrm>
            <a:off x="4127865" y="1777759"/>
            <a:ext cx="4545872" cy="2269822"/>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A Life C</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ycle </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Assessment (LCA) is a process for calculating the lifetime environmental impact of a product or service in terms of a standard unit of measure (Functional Unit), for example</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 a square metre of leather.</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It enables Environmenta</a:t>
            </a:r>
            <a:r>
              <a:rPr lang="en-GB" sz="1100" b="1"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l,</a:t>
            </a:r>
            <a:r>
              <a:rPr lang="en-GB" sz="11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 Social and Governance improvements through the selection of best materials, identification and addressing of impact hotspots, benchmarking, labelling and marketing. </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L&amp;HCA</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 has set out to give definitive data for industry customers to use in materials selection, sourcing and communication.  </a:t>
            </a:r>
          </a:p>
          <a:p>
            <a:pPr marL="0" marR="0" lvl="0" indent="0" algn="ctr" rtl="0">
              <a:lnSpc>
                <a:spcPct val="100000"/>
              </a:lnSpc>
              <a:spcBef>
                <a:spcPts val="0"/>
              </a:spcBef>
              <a:spcAft>
                <a:spcPts val="0"/>
              </a:spcAft>
              <a:buNone/>
            </a:pP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 </a:t>
            </a:r>
          </a:p>
          <a:p>
            <a:pPr algn="ct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The </a:t>
            </a:r>
            <a:r>
              <a:rPr lang="en-US" sz="1100" dirty="0">
                <a:latin typeface="Calibri" panose="020F0502020204030204" pitchFamily="34" charset="0"/>
                <a:ea typeface="Calibri" panose="020F0502020204030204" pitchFamily="34" charset="0"/>
                <a:cs typeface="Calibri" panose="020F0502020204030204" pitchFamily="34" charset="0"/>
              </a:rPr>
              <a:t>ISO sets guidelines for LCA, including under ISO 14040 and 14044. </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The LCA forms part of the US-led Industry Sustainability Program.</a:t>
            </a:r>
            <a:endParaRPr lang="en-GB" sz="110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p:txBody>
      </p:sp>
      <p:sp>
        <p:nvSpPr>
          <p:cNvPr id="149" name="Google Shape;149;p25"/>
          <p:cNvSpPr txBox="1"/>
          <p:nvPr/>
        </p:nvSpPr>
        <p:spPr>
          <a:xfrm>
            <a:off x="4939286" y="573908"/>
            <a:ext cx="3053166" cy="80788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4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What is a Life Cycle Assessment?</a:t>
            </a:r>
            <a:endParaRPr sz="105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9" name="Picture 8" descr="A sign in a building&#10;&#10;Description automatically generated">
            <a:extLst>
              <a:ext uri="{FF2B5EF4-FFF2-40B4-BE49-F238E27FC236}">
                <a16:creationId xmlns:a16="http://schemas.microsoft.com/office/drawing/2014/main" id="{4BF02A1B-3212-73DF-8F8D-9CAD096673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89799" y="627064"/>
            <a:ext cx="1697063" cy="3924300"/>
          </a:xfrm>
          <a:prstGeom prst="rect">
            <a:avLst/>
          </a:prstGeom>
        </p:spPr>
      </p:pic>
    </p:spTree>
    <p:extLst>
      <p:ext uri="{BB962C8B-B14F-4D97-AF65-F5344CB8AC3E}">
        <p14:creationId xmlns:p14="http://schemas.microsoft.com/office/powerpoint/2010/main" val="43068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4;p23">
            <a:extLst>
              <a:ext uri="{FF2B5EF4-FFF2-40B4-BE49-F238E27FC236}">
                <a16:creationId xmlns:a16="http://schemas.microsoft.com/office/drawing/2014/main" id="{04CECEB3-4C43-5B29-0500-3014524CB535}"/>
              </a:ext>
            </a:extLst>
          </p:cNvPr>
          <p:cNvSpPr/>
          <p:nvPr/>
        </p:nvSpPr>
        <p:spPr>
          <a:xfrm>
            <a:off x="0" y="0"/>
            <a:ext cx="9144000" cy="5143500"/>
          </a:xfrm>
          <a:prstGeom prst="rect">
            <a:avLst/>
          </a:prstGeom>
          <a:solidFill>
            <a:srgbClr val="3F3F3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
        <p:nvSpPr>
          <p:cNvPr id="3" name="Google Shape;126;p23">
            <a:extLst>
              <a:ext uri="{FF2B5EF4-FFF2-40B4-BE49-F238E27FC236}">
                <a16:creationId xmlns:a16="http://schemas.microsoft.com/office/drawing/2014/main" id="{C9CA29DF-A92B-08E0-C31E-24D1130337A8}"/>
              </a:ext>
            </a:extLst>
          </p:cNvPr>
          <p:cNvSpPr txBox="1"/>
          <p:nvPr/>
        </p:nvSpPr>
        <p:spPr>
          <a:xfrm>
            <a:off x="3533612" y="1644588"/>
            <a:ext cx="4662160" cy="185432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900"/>
              <a:buFont typeface="Arial"/>
              <a:buNone/>
            </a:pPr>
            <a:r>
              <a:rPr lang="en-GB" sz="2900" b="1" i="0" u="none" strike="noStrike" cap="none" dirty="0">
                <a:solidFill>
                  <a:schemeClr val="lt1"/>
                </a:solidFill>
                <a:latin typeface="Intro" panose="02000000000000000000" pitchFamily="2" charset="77"/>
                <a:ea typeface="Gill Sans"/>
                <a:cs typeface="Gill Sans"/>
                <a:sym typeface="Gill Sans"/>
              </a:rPr>
              <a:t>Why enhanced ESG data can build your brand &amp; improve business performance</a:t>
            </a:r>
            <a:endParaRPr sz="1100" b="0" i="0" u="none" strike="noStrike" cap="none" dirty="0">
              <a:solidFill>
                <a:schemeClr val="lt1"/>
              </a:solidFill>
              <a:latin typeface="Intro" panose="02000000000000000000" pitchFamily="2" charset="77"/>
              <a:ea typeface="Gill Sans"/>
              <a:cs typeface="Gill Sans"/>
              <a:sym typeface="Gill Sans"/>
            </a:endParaRPr>
          </a:p>
        </p:txBody>
      </p:sp>
      <p:pic>
        <p:nvPicPr>
          <p:cNvPr id="4" name="Picture 3" descr="A white outline of a shield&#10;&#10;Description automatically generated">
            <a:extLst>
              <a:ext uri="{FF2B5EF4-FFF2-40B4-BE49-F238E27FC236}">
                <a16:creationId xmlns:a16="http://schemas.microsoft.com/office/drawing/2014/main" id="{0F32DD3A-D6FC-DB18-568C-BD640DDBB943}"/>
              </a:ext>
            </a:extLst>
          </p:cNvPr>
          <p:cNvPicPr>
            <a:picLocks noChangeAspect="1"/>
          </p:cNvPicPr>
          <p:nvPr/>
        </p:nvPicPr>
        <p:blipFill>
          <a:blip r:embed="rId2"/>
          <a:stretch>
            <a:fillRect/>
          </a:stretch>
        </p:blipFill>
        <p:spPr>
          <a:xfrm>
            <a:off x="-2859433" y="-278370"/>
            <a:ext cx="5788617" cy="5788617"/>
          </a:xfrm>
          <a:prstGeom prst="rect">
            <a:avLst/>
          </a:prstGeom>
        </p:spPr>
      </p:pic>
      <p:pic>
        <p:nvPicPr>
          <p:cNvPr id="5" name="Picture 4" descr="A white letter on a black background&#10;&#10;Description automatically generated">
            <a:extLst>
              <a:ext uri="{FF2B5EF4-FFF2-40B4-BE49-F238E27FC236}">
                <a16:creationId xmlns:a16="http://schemas.microsoft.com/office/drawing/2014/main" id="{30199C61-CBD3-6FBF-5C0E-C2B311FD6CDD}"/>
              </a:ext>
            </a:extLst>
          </p:cNvPr>
          <p:cNvPicPr>
            <a:picLocks noChangeAspect="1"/>
          </p:cNvPicPr>
          <p:nvPr/>
        </p:nvPicPr>
        <p:blipFill>
          <a:blip r:embed="rId3"/>
          <a:stretch>
            <a:fillRect/>
          </a:stretch>
        </p:blipFill>
        <p:spPr>
          <a:xfrm>
            <a:off x="8248378" y="4703735"/>
            <a:ext cx="691312" cy="251160"/>
          </a:xfrm>
          <a:prstGeom prst="rect">
            <a:avLst/>
          </a:prstGeom>
        </p:spPr>
      </p:pic>
    </p:spTree>
    <p:extLst>
      <p:ext uri="{BB962C8B-B14F-4D97-AF65-F5344CB8AC3E}">
        <p14:creationId xmlns:p14="http://schemas.microsoft.com/office/powerpoint/2010/main" val="72887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cxnSp>
        <p:nvCxnSpPr>
          <p:cNvPr id="147" name="Google Shape;147;p25"/>
          <p:cNvCxnSpPr/>
          <p:nvPr/>
        </p:nvCxnSpPr>
        <p:spPr>
          <a:xfrm>
            <a:off x="4320265" y="977850"/>
            <a:ext cx="0" cy="3187800"/>
          </a:xfrm>
          <a:prstGeom prst="straightConnector1">
            <a:avLst/>
          </a:prstGeom>
          <a:noFill/>
          <a:ln w="9525" cap="flat" cmpd="sng">
            <a:solidFill>
              <a:schemeClr val="tx1"/>
            </a:solidFill>
            <a:prstDash val="solid"/>
            <a:miter lim="800000"/>
            <a:headEnd type="none" w="sm" len="sm"/>
            <a:tailEnd type="none" w="sm" len="sm"/>
          </a:ln>
        </p:spPr>
      </p:cxnSp>
      <p:sp>
        <p:nvSpPr>
          <p:cNvPr id="148" name="Google Shape;148;p25"/>
          <p:cNvSpPr txBox="1"/>
          <p:nvPr/>
        </p:nvSpPr>
        <p:spPr>
          <a:xfrm>
            <a:off x="4467509" y="1622450"/>
            <a:ext cx="4336855" cy="277765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The Leather &amp; Hide Council of America, of which we are a member, champions the sustainability of leather as a durable, slow-cycle, material and its use as a way of repurposing waste.</a:t>
            </a:r>
          </a:p>
          <a:p>
            <a:pPr marL="0" marR="0" lvl="0" indent="0" algn="ctr" rtl="0">
              <a:lnSpc>
                <a:spcPct val="100000"/>
              </a:lnSpc>
              <a:spcBef>
                <a:spcPts val="0"/>
              </a:spcBef>
              <a:spcAft>
                <a:spcPts val="0"/>
              </a:spcAft>
              <a:buNone/>
            </a:pPr>
            <a:endPar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The </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LCA </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commissioned Resilience Services PLLC to independently evaluat</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e US leather with tannery data and analysis provided by Spin360.</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The LCA conforms to ISO 14040/14044 standards, covers from field to tannery gate and, uniquely, the impact of different animal husbandry practices using data sourced from an Integrated Farm System Model developed in partnership with USDA Agricultural Research Service. </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Recognising geographic differences in data and industry requirements, it covers both economic value and mass-based calculation with functional units of one kilogram for hides and by one square meter for leather.</a:t>
            </a:r>
            <a:endPar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p:txBody>
      </p:sp>
      <p:sp>
        <p:nvSpPr>
          <p:cNvPr id="149" name="Google Shape;149;p25"/>
          <p:cNvSpPr txBox="1"/>
          <p:nvPr/>
        </p:nvSpPr>
        <p:spPr>
          <a:xfrm>
            <a:off x="4725912" y="573957"/>
            <a:ext cx="3953911" cy="80788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4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Building confidence through best practice</a:t>
            </a:r>
            <a:endParaRPr sz="105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19E1007D-B835-E189-68D2-387DDD88B6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3515" y="3938926"/>
            <a:ext cx="1588510" cy="612437"/>
          </a:xfrm>
          <a:prstGeom prst="rect">
            <a:avLst/>
          </a:prstGeom>
        </p:spPr>
      </p:pic>
      <p:pic>
        <p:nvPicPr>
          <p:cNvPr id="5" name="Picture 4">
            <a:extLst>
              <a:ext uri="{FF2B5EF4-FFF2-40B4-BE49-F238E27FC236}">
                <a16:creationId xmlns:a16="http://schemas.microsoft.com/office/drawing/2014/main" id="{D6F87CEC-CD77-AAAD-9136-AEB626C82B86}"/>
              </a:ext>
            </a:extLst>
          </p:cNvPr>
          <p:cNvPicPr>
            <a:picLocks noChangeAspect="1"/>
          </p:cNvPicPr>
          <p:nvPr/>
        </p:nvPicPr>
        <p:blipFill>
          <a:blip r:embed="rId4"/>
          <a:stretch>
            <a:fillRect/>
          </a:stretch>
        </p:blipFill>
        <p:spPr>
          <a:xfrm>
            <a:off x="733260" y="794488"/>
            <a:ext cx="3144773" cy="3268353"/>
          </a:xfrm>
          <a:prstGeom prst="rect">
            <a:avLst/>
          </a:prstGeom>
        </p:spPr>
      </p:pic>
      <p:pic>
        <p:nvPicPr>
          <p:cNvPr id="6" name="Picture 5" descr="Text, letter&#10;&#10;Description automatically generated">
            <a:extLst>
              <a:ext uri="{FF2B5EF4-FFF2-40B4-BE49-F238E27FC236}">
                <a16:creationId xmlns:a16="http://schemas.microsoft.com/office/drawing/2014/main" id="{CC063463-5C19-B764-A096-3C972D250F9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511539" y="3925096"/>
            <a:ext cx="1308793" cy="626267"/>
          </a:xfrm>
          <a:prstGeom prst="rect">
            <a:avLst/>
          </a:prstGeom>
          <a:noFill/>
        </p:spPr>
      </p:pic>
    </p:spTree>
    <p:extLst>
      <p:ext uri="{BB962C8B-B14F-4D97-AF65-F5344CB8AC3E}">
        <p14:creationId xmlns:p14="http://schemas.microsoft.com/office/powerpoint/2010/main" val="13900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cxnSp>
        <p:nvCxnSpPr>
          <p:cNvPr id="147" name="Google Shape;147;p25"/>
          <p:cNvCxnSpPr/>
          <p:nvPr/>
        </p:nvCxnSpPr>
        <p:spPr>
          <a:xfrm>
            <a:off x="4546601" y="977899"/>
            <a:ext cx="0" cy="3187800"/>
          </a:xfrm>
          <a:prstGeom prst="straightConnector1">
            <a:avLst/>
          </a:prstGeom>
          <a:noFill/>
          <a:ln w="9525" cap="flat" cmpd="sng">
            <a:solidFill>
              <a:schemeClr val="tx1"/>
            </a:solidFill>
            <a:prstDash val="solid"/>
            <a:miter lim="800000"/>
            <a:headEnd type="none" w="sm" len="sm"/>
            <a:tailEnd type="none" w="sm" len="sm"/>
          </a:ln>
        </p:spPr>
      </p:cxnSp>
      <p:sp>
        <p:nvSpPr>
          <p:cNvPr id="148" name="Google Shape;148;p25"/>
          <p:cNvSpPr txBox="1"/>
          <p:nvPr/>
        </p:nvSpPr>
        <p:spPr>
          <a:xfrm>
            <a:off x="4689698" y="1767646"/>
            <a:ext cx="4146191" cy="159271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When </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selecting </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materials, from wool and cotton to leather or plastic, there are </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few</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 sources for </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credible ESG data.</a:t>
            </a:r>
            <a:endPar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endPar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For fashion, t</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he Higg Index has, after users were taken to court for greenwashing, rebranded as Worldly. It continues to offer </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limited</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 information on data sources, timeliness</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 </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and</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 </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modelling.  </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The US LCA </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delivers a comprehensive and transparent evaluation </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with ongoing investment in data and analysis</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a:t>
            </a: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p:txBody>
      </p:sp>
      <p:sp>
        <p:nvSpPr>
          <p:cNvPr id="149" name="Google Shape;149;p25"/>
          <p:cNvSpPr txBox="1"/>
          <p:nvPr/>
        </p:nvSpPr>
        <p:spPr>
          <a:xfrm>
            <a:off x="4597399" y="581296"/>
            <a:ext cx="4383633" cy="80788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4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Delivering credible, market specific, reporting data</a:t>
            </a:r>
            <a:endParaRPr sz="105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4" name="Picture 3" descr="A store with a sign&#10;&#10;Description automatically generated with medium confidence">
            <a:extLst>
              <a:ext uri="{FF2B5EF4-FFF2-40B4-BE49-F238E27FC236}">
                <a16:creationId xmlns:a16="http://schemas.microsoft.com/office/drawing/2014/main" id="{0358D2E8-BB89-6508-E35E-9847A8003CE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29"/>
          <a:stretch/>
        </p:blipFill>
        <p:spPr>
          <a:xfrm>
            <a:off x="1067128" y="635428"/>
            <a:ext cx="2318860" cy="3915935"/>
          </a:xfrm>
          <a:prstGeom prst="rect">
            <a:avLst/>
          </a:prstGeom>
        </p:spPr>
      </p:pic>
    </p:spTree>
    <p:extLst>
      <p:ext uri="{BB962C8B-B14F-4D97-AF65-F5344CB8AC3E}">
        <p14:creationId xmlns:p14="http://schemas.microsoft.com/office/powerpoint/2010/main" val="61597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cxnSp>
        <p:nvCxnSpPr>
          <p:cNvPr id="147" name="Google Shape;147;p25"/>
          <p:cNvCxnSpPr/>
          <p:nvPr/>
        </p:nvCxnSpPr>
        <p:spPr>
          <a:xfrm>
            <a:off x="4148249" y="977850"/>
            <a:ext cx="0" cy="3187800"/>
          </a:xfrm>
          <a:prstGeom prst="straightConnector1">
            <a:avLst/>
          </a:prstGeom>
          <a:noFill/>
          <a:ln w="9525" cap="flat" cmpd="sng">
            <a:solidFill>
              <a:schemeClr val="tx1"/>
            </a:solidFill>
            <a:prstDash val="solid"/>
            <a:miter lim="800000"/>
            <a:headEnd type="none" w="sm" len="sm"/>
            <a:tailEnd type="none" w="sm" len="sm"/>
          </a:ln>
        </p:spPr>
      </p:cxnSp>
      <p:sp>
        <p:nvSpPr>
          <p:cNvPr id="148" name="Google Shape;148;p25"/>
          <p:cNvSpPr txBox="1"/>
          <p:nvPr/>
        </p:nvSpPr>
        <p:spPr>
          <a:xfrm>
            <a:off x="4504597" y="1392148"/>
            <a:ext cx="4291009" cy="277765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endPar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The </a:t>
            </a: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promotion of synthetics and plastic-based compounds because they are </a:t>
            </a:r>
            <a:r>
              <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low cost, or “environmentally friendly”, creates increased carbon and environmental impact.</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L&amp;HCA’s LCA shows that the environmental impact of US leather has been hugely overstated.  And as with all LCAs it does not account for the environmental benefits of cattle grazing or keeping hides out of landfill. </a:t>
            </a:r>
          </a:p>
          <a:p>
            <a:pPr marL="0" marR="0" lvl="0" indent="0" algn="ctr" rtl="0">
              <a:lnSpc>
                <a:spcPct val="100000"/>
              </a:lnSpc>
              <a:spcBef>
                <a:spcPts val="0"/>
              </a:spcBef>
              <a:spcAft>
                <a:spcPts val="0"/>
              </a:spcAft>
              <a:buNone/>
            </a:pPr>
            <a:endPar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Whether engaged in ESG reporting, providing carbon related export data or targeting a zero-carbon future, poor data skew investment in environmental efficiency, reduce competitiveness and can even incentivize bad behaviour. </a:t>
            </a:r>
          </a:p>
          <a:p>
            <a:pPr marL="0" marR="0" lvl="0" indent="0" algn="ctr" rtl="0">
              <a:lnSpc>
                <a:spcPct val="100000"/>
              </a:lnSpc>
              <a:spcBef>
                <a:spcPts val="0"/>
              </a:spcBef>
              <a:spcAft>
                <a:spcPts val="0"/>
              </a:spcAft>
              <a:buNone/>
            </a:pPr>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r>
              <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And it is costing the planet. </a:t>
            </a:r>
            <a:endParaRPr lang="en-GB"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a:p>
            <a:pPr marL="0" marR="0" lvl="0" indent="0" algn="ctr" rtl="0">
              <a:lnSpc>
                <a:spcPct val="100000"/>
              </a:lnSpc>
              <a:spcBef>
                <a:spcPts val="0"/>
              </a:spcBef>
              <a:spcAft>
                <a:spcPts val="0"/>
              </a:spcAft>
              <a:buNone/>
            </a:pPr>
            <a:endParaRPr sz="11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endParaRPr>
          </a:p>
        </p:txBody>
      </p:sp>
      <p:sp>
        <p:nvSpPr>
          <p:cNvPr id="149" name="Google Shape;149;p25"/>
          <p:cNvSpPr txBox="1"/>
          <p:nvPr/>
        </p:nvSpPr>
        <p:spPr>
          <a:xfrm>
            <a:off x="4504597" y="582845"/>
            <a:ext cx="4291007" cy="80788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Gill Sans"/>
              </a:rPr>
              <a:t>The tools to choose a reduced carbon footprint</a:t>
            </a:r>
            <a:endParaRPr sz="105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4" name="Picture 3" descr="A screenshot of a social media post&#10;&#10;Description automatically generated">
            <a:extLst>
              <a:ext uri="{FF2B5EF4-FFF2-40B4-BE49-F238E27FC236}">
                <a16:creationId xmlns:a16="http://schemas.microsoft.com/office/drawing/2014/main" id="{26E150AE-354D-AE73-AFE5-70D0C7F05E0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95439" y="627064"/>
            <a:ext cx="2321919" cy="3991432"/>
          </a:xfrm>
          <a:prstGeom prst="rect">
            <a:avLst/>
          </a:prstGeom>
        </p:spPr>
      </p:pic>
    </p:spTree>
    <p:extLst>
      <p:ext uri="{BB962C8B-B14F-4D97-AF65-F5344CB8AC3E}">
        <p14:creationId xmlns:p14="http://schemas.microsoft.com/office/powerpoint/2010/main" val="216941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BDDFF3-833D-AB32-740B-E6B0E726F7B1}"/>
              </a:ext>
            </a:extLst>
          </p:cNvPr>
          <p:cNvSpPr>
            <a:spLocks noGrp="1"/>
          </p:cNvSpPr>
          <p:nvPr>
            <p:ph type="title"/>
          </p:nvPr>
        </p:nvSpPr>
        <p:spPr>
          <a:xfrm>
            <a:off x="4157170" y="273844"/>
            <a:ext cx="4836769" cy="994172"/>
          </a:xfrm>
        </p:spPr>
        <p:txBody>
          <a:bodyPr>
            <a:noAutofit/>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LCA &amp; sustainability:</a:t>
            </a:r>
            <a:br>
              <a:rPr lang="en-US" sz="2400" b="1" dirty="0">
                <a:latin typeface="Calibri" panose="020F0502020204030204" pitchFamily="34" charset="0"/>
                <a:ea typeface="Calibri" panose="020F0502020204030204" pitchFamily="34" charset="0"/>
                <a:cs typeface="Calibri" panose="020F0502020204030204" pitchFamily="34" charset="0"/>
              </a:rPr>
            </a:br>
            <a:r>
              <a:rPr lang="en-US" sz="2400" b="1" dirty="0">
                <a:latin typeface="Calibri" panose="020F0502020204030204" pitchFamily="34" charset="0"/>
                <a:ea typeface="Calibri" panose="020F0502020204030204" pitchFamily="34" charset="0"/>
                <a:cs typeface="Calibri" panose="020F0502020204030204" pitchFamily="34" charset="0"/>
              </a:rPr>
              <a:t>Manage what you measure</a:t>
            </a:r>
          </a:p>
        </p:txBody>
      </p:sp>
      <p:sp>
        <p:nvSpPr>
          <p:cNvPr id="12" name="Text Placeholder 11">
            <a:extLst>
              <a:ext uri="{FF2B5EF4-FFF2-40B4-BE49-F238E27FC236}">
                <a16:creationId xmlns:a16="http://schemas.microsoft.com/office/drawing/2014/main" id="{909A9BD7-64FF-A1BE-203C-D1020D5C3FF9}"/>
              </a:ext>
            </a:extLst>
          </p:cNvPr>
          <p:cNvSpPr>
            <a:spLocks noGrp="1"/>
          </p:cNvSpPr>
          <p:nvPr>
            <p:ph type="body" idx="4"/>
          </p:nvPr>
        </p:nvSpPr>
        <p:spPr>
          <a:xfrm>
            <a:off x="4475768" y="1358898"/>
            <a:ext cx="4071548" cy="3453527"/>
          </a:xfrm>
        </p:spPr>
        <p:txBody>
          <a:bodyPr>
            <a:noAutofit/>
          </a:bodyPr>
          <a:lstStyle/>
          <a:p>
            <a:pPr marL="635000" indent="-627063">
              <a:buNone/>
            </a:pPr>
            <a:r>
              <a:rPr lang="en-US" alt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What? 	</a:t>
            </a:r>
          </a:p>
          <a:p>
            <a:pPr marL="635000" indent="-627063">
              <a:buNone/>
            </a:pPr>
            <a:r>
              <a:rPr lang="en-US" altLang="en-US" sz="1100" dirty="0">
                <a:solidFill>
                  <a:schemeClr val="tx1"/>
                </a:solidFill>
                <a:latin typeface="Calibri" panose="020F0502020204030204" pitchFamily="34" charset="0"/>
                <a:ea typeface="Calibri" panose="020F0502020204030204" pitchFamily="34" charset="0"/>
                <a:cs typeface="Calibri" panose="020F0502020204030204" pitchFamily="34" charset="0"/>
              </a:rPr>
              <a:t>	LCA </a:t>
            </a:r>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rPr>
              <a:t>is a multi-step procedure for calculating the lifetime environmental impact of a product or service</a:t>
            </a:r>
            <a:r>
              <a:rPr lang="en-US" altLang="en-US" sz="1100" dirty="0">
                <a:solidFill>
                  <a:schemeClr val="tx1"/>
                </a:solidFill>
                <a:latin typeface="Calibri" panose="020F0502020204030204" pitchFamily="34" charset="0"/>
                <a:ea typeface="Calibri" panose="020F0502020204030204" pitchFamily="34" charset="0"/>
                <a:cs typeface="Calibri" panose="020F0502020204030204" pitchFamily="34" charset="0"/>
              </a:rPr>
              <a:t> in terms of a standardized unit of measure, the functional unit (FU).</a:t>
            </a:r>
          </a:p>
          <a:p>
            <a:pPr marL="0" indent="0">
              <a:buNone/>
              <a:defRPr/>
            </a:pP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Why?</a:t>
            </a:r>
          </a:p>
          <a:p>
            <a:pPr marL="635000" indent="-174625">
              <a:buFont typeface="Arial" pitchFamily="34" charset="0"/>
              <a:buChar char="•"/>
              <a:defRPr/>
            </a:pPr>
            <a:r>
              <a:rPr lang="en-US" sz="1100" dirty="0">
                <a:latin typeface="Calibri" panose="020F0502020204030204" pitchFamily="34" charset="0"/>
                <a:ea typeface="Calibri" panose="020F0502020204030204" pitchFamily="34" charset="0"/>
                <a:cs typeface="Calibri" panose="020F0502020204030204" pitchFamily="34" charset="0"/>
              </a:rPr>
              <a:t>Product development / improvement</a:t>
            </a:r>
          </a:p>
          <a:p>
            <a:pPr marL="635000" lvl="1" indent="-174625">
              <a:buFont typeface="Arial" pitchFamily="34" charset="0"/>
              <a:buChar char="•"/>
              <a:defRPr/>
            </a:pPr>
            <a:r>
              <a:rPr lang="en-US" sz="1100" dirty="0">
                <a:latin typeface="Calibri" panose="020F0502020204030204" pitchFamily="34" charset="0"/>
                <a:ea typeface="Calibri" panose="020F0502020204030204" pitchFamily="34" charset="0"/>
                <a:cs typeface="Calibri" panose="020F0502020204030204" pitchFamily="34" charset="0"/>
              </a:rPr>
              <a:t>Selection of best materials or process options (e.g., conservation)</a:t>
            </a:r>
          </a:p>
          <a:p>
            <a:pPr marL="635000" indent="-174625">
              <a:buFont typeface="Arial" pitchFamily="34" charset="0"/>
              <a:buChar char="•"/>
              <a:defRPr/>
            </a:pPr>
            <a:r>
              <a:rPr lang="en-US" sz="1100" dirty="0">
                <a:latin typeface="Calibri" panose="020F0502020204030204" pitchFamily="34" charset="0"/>
                <a:ea typeface="Calibri" panose="020F0502020204030204" pitchFamily="34" charset="0"/>
                <a:cs typeface="Calibri" panose="020F0502020204030204" pitchFamily="34" charset="0"/>
              </a:rPr>
              <a:t>Identification of ‘hotspots’ for innovation</a:t>
            </a:r>
          </a:p>
          <a:p>
            <a:pPr marL="635000" indent="-174625">
              <a:buFont typeface="Arial" pitchFamily="34" charset="0"/>
              <a:buChar char="•"/>
              <a:defRPr/>
            </a:pPr>
            <a:r>
              <a:rPr lang="en-US" sz="1100" dirty="0">
                <a:latin typeface="Calibri" panose="020F0502020204030204" pitchFamily="34" charset="0"/>
                <a:ea typeface="Calibri" panose="020F0502020204030204" pitchFamily="34" charset="0"/>
                <a:cs typeface="Calibri" panose="020F0502020204030204" pitchFamily="34" charset="0"/>
              </a:rPr>
              <a:t>Benchmarking</a:t>
            </a:r>
          </a:p>
          <a:p>
            <a:pPr marL="635000" indent="-174625">
              <a:buFont typeface="Arial" pitchFamily="34" charset="0"/>
              <a:buChar char="•"/>
              <a:defRPr/>
            </a:pPr>
            <a:r>
              <a:rPr lang="en-US" sz="1100" dirty="0">
                <a:latin typeface="Calibri" panose="020F0502020204030204" pitchFamily="34" charset="0"/>
                <a:ea typeface="Calibri" panose="020F0502020204030204" pitchFamily="34" charset="0"/>
                <a:cs typeface="Calibri" panose="020F0502020204030204" pitchFamily="34" charset="0"/>
              </a:rPr>
              <a:t>Product labels / marketing</a:t>
            </a:r>
          </a:p>
          <a:p>
            <a:pPr marL="635000" indent="-174625">
              <a:buFont typeface="Arial" pitchFamily="34" charset="0"/>
              <a:buChar char="•"/>
              <a:defRPr/>
            </a:pPr>
            <a:r>
              <a:rPr lang="en-US" sz="1100" dirty="0">
                <a:latin typeface="Calibri" panose="020F0502020204030204" pitchFamily="34" charset="0"/>
                <a:ea typeface="Calibri" panose="020F0502020204030204" pitchFamily="34" charset="0"/>
                <a:cs typeface="Calibri" panose="020F0502020204030204" pitchFamily="34" charset="0"/>
              </a:rPr>
              <a:t>Strategic planning</a:t>
            </a:r>
          </a:p>
          <a:p>
            <a:pPr marL="635000" indent="-174625">
              <a:buFont typeface="Arial" pitchFamily="34" charset="0"/>
              <a:buChar char="•"/>
              <a:defRPr/>
            </a:pPr>
            <a:r>
              <a:rPr lang="en-US" sz="1100" dirty="0">
                <a:latin typeface="Calibri" panose="020F0502020204030204" pitchFamily="34" charset="0"/>
                <a:ea typeface="Calibri" panose="020F0502020204030204" pitchFamily="34" charset="0"/>
                <a:cs typeface="Calibri" panose="020F0502020204030204" pitchFamily="34" charset="0"/>
              </a:rPr>
              <a:t>Inform public policy</a:t>
            </a:r>
            <a:endParaRPr lang="en-US" altLang="en-US" sz="1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39700" indent="0">
              <a:buNone/>
            </a:pPr>
            <a:endParaRPr lang="en-US" sz="1100" dirty="0">
              <a:latin typeface="Calibri" panose="020F0502020204030204" pitchFamily="34" charset="0"/>
              <a:ea typeface="Calibri" panose="020F0502020204030204" pitchFamily="34" charset="0"/>
              <a:cs typeface="Calibri" panose="020F0502020204030204" pitchFamily="34" charset="0"/>
            </a:endParaRPr>
          </a:p>
        </p:txBody>
      </p:sp>
      <p:cxnSp>
        <p:nvCxnSpPr>
          <p:cNvPr id="16" name="Google Shape;147;p25">
            <a:extLst>
              <a:ext uri="{FF2B5EF4-FFF2-40B4-BE49-F238E27FC236}">
                <a16:creationId xmlns:a16="http://schemas.microsoft.com/office/drawing/2014/main" id="{4BEE2A87-80EC-9721-A71C-E6E96FFED323}"/>
              </a:ext>
            </a:extLst>
          </p:cNvPr>
          <p:cNvCxnSpPr/>
          <p:nvPr/>
        </p:nvCxnSpPr>
        <p:spPr>
          <a:xfrm>
            <a:off x="3889896" y="977850"/>
            <a:ext cx="0" cy="3187800"/>
          </a:xfrm>
          <a:prstGeom prst="straightConnector1">
            <a:avLst/>
          </a:prstGeom>
          <a:noFill/>
          <a:ln w="9525" cap="flat" cmpd="sng">
            <a:solidFill>
              <a:schemeClr val="tx1"/>
            </a:solidFill>
            <a:prstDash val="solid"/>
            <a:miter lim="800000"/>
            <a:headEnd type="none" w="sm" len="sm"/>
            <a:tailEnd type="none" w="sm" len="sm"/>
          </a:ln>
        </p:spPr>
      </p:cxnSp>
      <p:cxnSp>
        <p:nvCxnSpPr>
          <p:cNvPr id="5" name="Straight Connector 4">
            <a:extLst>
              <a:ext uri="{FF2B5EF4-FFF2-40B4-BE49-F238E27FC236}">
                <a16:creationId xmlns:a16="http://schemas.microsoft.com/office/drawing/2014/main" id="{62BB4E96-79E1-C33D-80A7-3F3BDE9ABDD6}"/>
              </a:ext>
            </a:extLst>
          </p:cNvPr>
          <p:cNvCxnSpPr>
            <a:cxnSpLocks/>
          </p:cNvCxnSpPr>
          <p:nvPr/>
        </p:nvCxnSpPr>
        <p:spPr>
          <a:xfrm>
            <a:off x="4556502" y="1720311"/>
            <a:ext cx="37970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3FDF3D-9B8E-D895-C71C-259AE748F613}"/>
              </a:ext>
            </a:extLst>
          </p:cNvPr>
          <p:cNvCxnSpPr>
            <a:cxnSpLocks/>
          </p:cNvCxnSpPr>
          <p:nvPr/>
        </p:nvCxnSpPr>
        <p:spPr>
          <a:xfrm>
            <a:off x="4548753" y="2554636"/>
            <a:ext cx="38358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146584A8-2DFC-5F9C-931F-52CD9B18AB7E}"/>
              </a:ext>
            </a:extLst>
          </p:cNvPr>
          <p:cNvPicPr>
            <a:picLocks noChangeAspect="1"/>
          </p:cNvPicPr>
          <p:nvPr/>
        </p:nvPicPr>
        <p:blipFill>
          <a:blip r:embed="rId3"/>
          <a:stretch>
            <a:fillRect/>
          </a:stretch>
        </p:blipFill>
        <p:spPr>
          <a:xfrm>
            <a:off x="267479" y="743919"/>
            <a:ext cx="3240253" cy="3545731"/>
          </a:xfrm>
          <a:prstGeom prst="rect">
            <a:avLst/>
          </a:prstGeom>
        </p:spPr>
      </p:pic>
    </p:spTree>
    <p:extLst>
      <p:ext uri="{BB962C8B-B14F-4D97-AF65-F5344CB8AC3E}">
        <p14:creationId xmlns:p14="http://schemas.microsoft.com/office/powerpoint/2010/main" val="136128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44C195-9FDB-4524-B868-6EB2135D4541}"/>
              </a:ext>
            </a:extLst>
          </p:cNvPr>
          <p:cNvSpPr txBox="1"/>
          <p:nvPr/>
        </p:nvSpPr>
        <p:spPr>
          <a:xfrm>
            <a:off x="4959458" y="1972237"/>
            <a:ext cx="3804834" cy="1446550"/>
          </a:xfrm>
          <a:prstGeom prst="rect">
            <a:avLst/>
          </a:prstGeom>
          <a:noFill/>
        </p:spPr>
        <p:txBody>
          <a:bodyPr wrap="square" rtlCol="0">
            <a:spAutoFit/>
          </a:bodyPr>
          <a:lstStyle/>
          <a:p>
            <a:pPr algn="ctr"/>
            <a:r>
              <a:rPr lang="en-US" sz="1100" dirty="0">
                <a:latin typeface="Calibri" panose="020F0502020204030204" pitchFamily="34" charset="0"/>
                <a:ea typeface="Calibri" panose="020F0502020204030204" pitchFamily="34" charset="0"/>
                <a:cs typeface="Calibri" panose="020F0502020204030204" pitchFamily="34" charset="0"/>
              </a:rPr>
              <a:t>Full accounting of material and energy flows through the system at unit process level.</a:t>
            </a:r>
          </a:p>
          <a:p>
            <a:pPr algn="ctr"/>
            <a:endParaRPr lang="en-US" sz="1100" dirty="0">
              <a:latin typeface="Calibri" panose="020F0502020204030204" pitchFamily="34" charset="0"/>
              <a:ea typeface="Calibri" panose="020F0502020204030204" pitchFamily="34" charset="0"/>
              <a:cs typeface="Calibri" panose="020F0502020204030204" pitchFamily="34" charset="0"/>
            </a:endParaRPr>
          </a:p>
          <a:p>
            <a:pPr algn="ctr"/>
            <a:r>
              <a:rPr lang="en-US" sz="1100" dirty="0">
                <a:latin typeface="Calibri" panose="020F0502020204030204" pitchFamily="34" charset="0"/>
                <a:ea typeface="Calibri" panose="020F0502020204030204" pitchFamily="34" charset="0"/>
                <a:cs typeface="Calibri" panose="020F0502020204030204" pitchFamily="34" charset="0"/>
              </a:rPr>
              <a:t>Often reliant on biogeochemical modeling or other process models.</a:t>
            </a:r>
          </a:p>
          <a:p>
            <a:pPr algn="ctr"/>
            <a:endParaRPr lang="en-US" sz="1100" dirty="0">
              <a:latin typeface="Calibri" panose="020F0502020204030204" pitchFamily="34" charset="0"/>
              <a:ea typeface="Calibri" panose="020F0502020204030204" pitchFamily="34" charset="0"/>
              <a:cs typeface="Calibri" panose="020F0502020204030204" pitchFamily="34" charset="0"/>
            </a:endParaRPr>
          </a:p>
          <a:p>
            <a:pPr algn="ctr"/>
            <a:r>
              <a:rPr lang="en-US" sz="1100" dirty="0">
                <a:latin typeface="Calibri" panose="020F0502020204030204" pitchFamily="34" charset="0"/>
                <a:ea typeface="Calibri" panose="020F0502020204030204" pitchFamily="34" charset="0"/>
                <a:cs typeface="Calibri" panose="020F0502020204030204" pitchFamily="34" charset="0"/>
              </a:rPr>
              <a:t>e.g., NPK (nitrogen, phosphorus, and potassium) inputs and NPK losses, including emissions, with respect to yields.</a:t>
            </a:r>
          </a:p>
        </p:txBody>
      </p:sp>
      <p:sp>
        <p:nvSpPr>
          <p:cNvPr id="2" name="Title 1">
            <a:extLst>
              <a:ext uri="{FF2B5EF4-FFF2-40B4-BE49-F238E27FC236}">
                <a16:creationId xmlns:a16="http://schemas.microsoft.com/office/drawing/2014/main" id="{7903584E-8BF7-FF55-61AD-75290F60F545}"/>
              </a:ext>
            </a:extLst>
          </p:cNvPr>
          <p:cNvSpPr>
            <a:spLocks noGrp="1"/>
          </p:cNvSpPr>
          <p:nvPr>
            <p:ph type="title"/>
          </p:nvPr>
        </p:nvSpPr>
        <p:spPr>
          <a:xfrm>
            <a:off x="4886160" y="1126248"/>
            <a:ext cx="4199649" cy="994172"/>
          </a:xfrm>
        </p:spPr>
        <p:txBody>
          <a:bodyPr>
            <a:normAutofit/>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Life cycle inventory?</a:t>
            </a:r>
          </a:p>
        </p:txBody>
      </p:sp>
      <p:cxnSp>
        <p:nvCxnSpPr>
          <p:cNvPr id="5" name="Google Shape;147;p25">
            <a:extLst>
              <a:ext uri="{FF2B5EF4-FFF2-40B4-BE49-F238E27FC236}">
                <a16:creationId xmlns:a16="http://schemas.microsoft.com/office/drawing/2014/main" id="{AFE833AC-4F8E-9878-15A4-BDA940DDC40F}"/>
              </a:ext>
            </a:extLst>
          </p:cNvPr>
          <p:cNvCxnSpPr/>
          <p:nvPr/>
        </p:nvCxnSpPr>
        <p:spPr>
          <a:xfrm>
            <a:off x="4729481" y="977850"/>
            <a:ext cx="0" cy="3187800"/>
          </a:xfrm>
          <a:prstGeom prst="straightConnector1">
            <a:avLst/>
          </a:prstGeom>
          <a:noFill/>
          <a:ln w="9525" cap="flat" cmpd="sng">
            <a:solidFill>
              <a:schemeClr val="tx1"/>
            </a:solidFill>
            <a:prstDash val="solid"/>
            <a:miter lim="800000"/>
            <a:headEnd type="none" w="sm" len="sm"/>
            <a:tailEnd type="none" w="sm" len="sm"/>
          </a:ln>
        </p:spPr>
      </p:cxnSp>
      <p:pic>
        <p:nvPicPr>
          <p:cNvPr id="4" name="Picture 3">
            <a:extLst>
              <a:ext uri="{FF2B5EF4-FFF2-40B4-BE49-F238E27FC236}">
                <a16:creationId xmlns:a16="http://schemas.microsoft.com/office/drawing/2014/main" id="{BCAD0637-4800-26C8-44A3-ACF02B0381C2}"/>
              </a:ext>
            </a:extLst>
          </p:cNvPr>
          <p:cNvPicPr>
            <a:picLocks noChangeAspect="1"/>
          </p:cNvPicPr>
          <p:nvPr/>
        </p:nvPicPr>
        <p:blipFill>
          <a:blip r:embed="rId2"/>
          <a:stretch>
            <a:fillRect/>
          </a:stretch>
        </p:blipFill>
        <p:spPr>
          <a:xfrm>
            <a:off x="100544" y="1144757"/>
            <a:ext cx="4471456" cy="2840690"/>
          </a:xfrm>
          <a:prstGeom prst="rect">
            <a:avLst/>
          </a:prstGeom>
        </p:spPr>
      </p:pic>
    </p:spTree>
    <p:extLst>
      <p:ext uri="{BB962C8B-B14F-4D97-AF65-F5344CB8AC3E}">
        <p14:creationId xmlns:p14="http://schemas.microsoft.com/office/powerpoint/2010/main" val="352320116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2265</TotalTime>
  <Words>1553</Words>
  <Application>Microsoft Macintosh PowerPoint</Application>
  <PresentationFormat>On-screen Show (16:9)</PresentationFormat>
  <Paragraphs>145</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-apple-system</vt:lpstr>
      <vt:lpstr>Intro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LCA &amp; sustainability: Manage what you measure</vt:lpstr>
      <vt:lpstr>Life cycle inventory?</vt:lpstr>
      <vt:lpstr>Life Cycle Impact Assessment (LCIA)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dc:creator>
  <cp:lastModifiedBy>Kevin Latner</cp:lastModifiedBy>
  <cp:revision>14</cp:revision>
  <dcterms:modified xsi:type="dcterms:W3CDTF">2025-05-14T00:45:03Z</dcterms:modified>
</cp:coreProperties>
</file>